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4"/>
  </p:sldMasterIdLst>
  <p:notesMasterIdLst>
    <p:notesMasterId r:id="rId25"/>
  </p:notesMasterIdLst>
  <p:handoutMasterIdLst>
    <p:handoutMasterId r:id="rId26"/>
  </p:handoutMasterIdLst>
  <p:sldIdLst>
    <p:sldId id="257" r:id="rId5"/>
    <p:sldId id="270" r:id="rId6"/>
    <p:sldId id="276" r:id="rId7"/>
    <p:sldId id="272" r:id="rId8"/>
    <p:sldId id="273" r:id="rId9"/>
    <p:sldId id="274" r:id="rId10"/>
    <p:sldId id="275" r:id="rId11"/>
    <p:sldId id="281" r:id="rId12"/>
    <p:sldId id="279" r:id="rId13"/>
    <p:sldId id="277" r:id="rId14"/>
    <p:sldId id="278" r:id="rId15"/>
    <p:sldId id="289" r:id="rId16"/>
    <p:sldId id="290" r:id="rId17"/>
    <p:sldId id="291" r:id="rId18"/>
    <p:sldId id="292" r:id="rId19"/>
    <p:sldId id="282" r:id="rId20"/>
    <p:sldId id="293" r:id="rId21"/>
    <p:sldId id="287" r:id="rId22"/>
    <p:sldId id="288" r:id="rId23"/>
    <p:sldId id="271" r:id="rId24"/>
  </p:sldIdLst>
  <p:sldSz cx="12192000" cy="6858000"/>
  <p:notesSz cx="9309100" cy="7023100"/>
  <p:defaultTextStyle>
    <a:defPPr>
      <a:defRPr lang="uk-UA"/>
    </a:defPPr>
    <a:lvl1pPr marL="0" algn="l" defTabSz="804649" rtl="0" eaLnBrk="1" latinLnBrk="0" hangingPunct="1">
      <a:defRPr sz="1584" kern="1200">
        <a:solidFill>
          <a:schemeClr val="tx1"/>
        </a:solidFill>
        <a:latin typeface="+mn-lt"/>
        <a:ea typeface="+mn-ea"/>
        <a:cs typeface="+mn-cs"/>
      </a:defRPr>
    </a:lvl1pPr>
    <a:lvl2pPr marL="402325" algn="l" defTabSz="804649" rtl="0" eaLnBrk="1" latinLnBrk="0" hangingPunct="1">
      <a:defRPr sz="1584" kern="1200">
        <a:solidFill>
          <a:schemeClr val="tx1"/>
        </a:solidFill>
        <a:latin typeface="+mn-lt"/>
        <a:ea typeface="+mn-ea"/>
        <a:cs typeface="+mn-cs"/>
      </a:defRPr>
    </a:lvl2pPr>
    <a:lvl3pPr marL="804649" algn="l" defTabSz="804649" rtl="0" eaLnBrk="1" latinLnBrk="0" hangingPunct="1">
      <a:defRPr sz="1584" kern="1200">
        <a:solidFill>
          <a:schemeClr val="tx1"/>
        </a:solidFill>
        <a:latin typeface="+mn-lt"/>
        <a:ea typeface="+mn-ea"/>
        <a:cs typeface="+mn-cs"/>
      </a:defRPr>
    </a:lvl3pPr>
    <a:lvl4pPr marL="1206974" algn="l" defTabSz="804649" rtl="0" eaLnBrk="1" latinLnBrk="0" hangingPunct="1">
      <a:defRPr sz="1584" kern="1200">
        <a:solidFill>
          <a:schemeClr val="tx1"/>
        </a:solidFill>
        <a:latin typeface="+mn-lt"/>
        <a:ea typeface="+mn-ea"/>
        <a:cs typeface="+mn-cs"/>
      </a:defRPr>
    </a:lvl4pPr>
    <a:lvl5pPr marL="1609298" algn="l" defTabSz="804649" rtl="0" eaLnBrk="1" latinLnBrk="0" hangingPunct="1">
      <a:defRPr sz="1584" kern="1200">
        <a:solidFill>
          <a:schemeClr val="tx1"/>
        </a:solidFill>
        <a:latin typeface="+mn-lt"/>
        <a:ea typeface="+mn-ea"/>
        <a:cs typeface="+mn-cs"/>
      </a:defRPr>
    </a:lvl5pPr>
    <a:lvl6pPr marL="2011623" algn="l" defTabSz="804649" rtl="0" eaLnBrk="1" latinLnBrk="0" hangingPunct="1">
      <a:defRPr sz="1584" kern="1200">
        <a:solidFill>
          <a:schemeClr val="tx1"/>
        </a:solidFill>
        <a:latin typeface="+mn-lt"/>
        <a:ea typeface="+mn-ea"/>
        <a:cs typeface="+mn-cs"/>
      </a:defRPr>
    </a:lvl6pPr>
    <a:lvl7pPr marL="2413947" algn="l" defTabSz="804649" rtl="0" eaLnBrk="1" latinLnBrk="0" hangingPunct="1">
      <a:defRPr sz="1584" kern="1200">
        <a:solidFill>
          <a:schemeClr val="tx1"/>
        </a:solidFill>
        <a:latin typeface="+mn-lt"/>
        <a:ea typeface="+mn-ea"/>
        <a:cs typeface="+mn-cs"/>
      </a:defRPr>
    </a:lvl7pPr>
    <a:lvl8pPr marL="2816272" algn="l" defTabSz="804649" rtl="0" eaLnBrk="1" latinLnBrk="0" hangingPunct="1">
      <a:defRPr sz="1584" kern="1200">
        <a:solidFill>
          <a:schemeClr val="tx1"/>
        </a:solidFill>
        <a:latin typeface="+mn-lt"/>
        <a:ea typeface="+mn-ea"/>
        <a:cs typeface="+mn-cs"/>
      </a:defRPr>
    </a:lvl8pPr>
    <a:lvl9pPr marL="3218597" algn="l" defTabSz="804649" rtl="0" eaLnBrk="1" latinLnBrk="0" hangingPunct="1">
      <a:defRPr sz="1584"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ельник Олена Павлівна" initials="МОП" lastIdx="7" clrIdx="0">
    <p:extLst>
      <p:ext uri="{19B8F6BF-5375-455C-9EA6-DF929625EA0E}">
        <p15:presenceInfo xmlns:p15="http://schemas.microsoft.com/office/powerpoint/2012/main" userId="S-1-5-21-3640980315-3752273178-3117839651-110998" providerId="AD"/>
      </p:ext>
    </p:extLst>
  </p:cmAuthor>
  <p:cmAuthor id="2" name="Голяк Андрій Ярославович" initials="ГАЯ" lastIdx="8" clrIdx="1">
    <p:extLst>
      <p:ext uri="{19B8F6BF-5375-455C-9EA6-DF929625EA0E}">
        <p15:presenceInfo xmlns:p15="http://schemas.microsoft.com/office/powerpoint/2012/main" userId="S-1-5-21-3640980315-3752273178-3117839651-114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BF5"/>
    <a:srgbClr val="A2C8EB"/>
    <a:srgbClr val="B9CEDF"/>
    <a:srgbClr val="FFE49D"/>
    <a:srgbClr val="FFE49F"/>
    <a:srgbClr val="00A0E0"/>
    <a:srgbClr val="FFFFFF"/>
    <a:srgbClr val="FF5050"/>
    <a:srgbClr val="424953"/>
    <a:srgbClr val="1C8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3979" autoAdjust="0"/>
  </p:normalViewPr>
  <p:slideViewPr>
    <p:cSldViewPr>
      <p:cViewPr varScale="1">
        <p:scale>
          <a:sx n="119" d="100"/>
          <a:sy n="119" d="100"/>
        </p:scale>
        <p:origin x="96" y="588"/>
      </p:cViewPr>
      <p:guideLst>
        <p:guide/>
        <p:guide orient="horz" pos="2160"/>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sz="quarter" idx="1"/>
          </p:nvPr>
        </p:nvSpPr>
        <p:spPr>
          <a:xfrm>
            <a:off x="5273675" y="0"/>
            <a:ext cx="4033838" cy="352425"/>
          </a:xfrm>
          <a:prstGeom prst="rect">
            <a:avLst/>
          </a:prstGeom>
        </p:spPr>
        <p:txBody>
          <a:bodyPr vert="horz" lIns="91440" tIns="45720" rIns="91440" bIns="45720" rtlCol="0"/>
          <a:lstStyle>
            <a:lvl1pPr algn="r">
              <a:defRPr sz="1200"/>
            </a:lvl1pPr>
          </a:lstStyle>
          <a:p>
            <a:fld id="{731AF2D2-1C53-4F41-8FE0-B541770A2E8E}" type="datetimeFigureOut">
              <a:rPr lang="uk-UA" smtClean="0"/>
              <a:t>07.08.2023</a:t>
            </a:fld>
            <a:endParaRPr lang="uk-UA" dirty="0"/>
          </a:p>
        </p:txBody>
      </p:sp>
      <p:sp>
        <p:nvSpPr>
          <p:cNvPr id="4" name="Місце для нижнього колонтитула 3"/>
          <p:cNvSpPr>
            <a:spLocks noGrp="1"/>
          </p:cNvSpPr>
          <p:nvPr>
            <p:ph type="ftr" sz="quarter" idx="2"/>
          </p:nvPr>
        </p:nvSpPr>
        <p:spPr>
          <a:xfrm>
            <a:off x="0" y="6670675"/>
            <a:ext cx="4033838" cy="352425"/>
          </a:xfrm>
          <a:prstGeom prst="rect">
            <a:avLst/>
          </a:prstGeom>
        </p:spPr>
        <p:txBody>
          <a:bodyPr vert="horz" lIns="91440" tIns="45720" rIns="91440" bIns="45720" rtlCol="0" anchor="b"/>
          <a:lstStyle>
            <a:lvl1pPr algn="l">
              <a:defRPr sz="1200"/>
            </a:lvl1pPr>
          </a:lstStyle>
          <a:p>
            <a:endParaRPr lang="uk-UA" dirty="0"/>
          </a:p>
        </p:txBody>
      </p:sp>
      <p:sp>
        <p:nvSpPr>
          <p:cNvPr id="5" name="Місце для номера слайда 4"/>
          <p:cNvSpPr>
            <a:spLocks noGrp="1"/>
          </p:cNvSpPr>
          <p:nvPr>
            <p:ph type="sldNum" sz="quarter" idx="3"/>
          </p:nvPr>
        </p:nvSpPr>
        <p:spPr>
          <a:xfrm>
            <a:off x="5273675" y="6670675"/>
            <a:ext cx="4033838" cy="352425"/>
          </a:xfrm>
          <a:prstGeom prst="rect">
            <a:avLst/>
          </a:prstGeom>
        </p:spPr>
        <p:txBody>
          <a:bodyPr vert="horz" lIns="91440" tIns="45720" rIns="91440" bIns="45720" rtlCol="0" anchor="b"/>
          <a:lstStyle>
            <a:lvl1pPr algn="r">
              <a:defRPr sz="1200"/>
            </a:lvl1pPr>
          </a:lstStyle>
          <a:p>
            <a:fld id="{A0662B2B-7FF2-4D91-98AE-D4E550DF453A}" type="slidenum">
              <a:rPr lang="uk-UA" smtClean="0"/>
              <a:t>‹#›</a:t>
            </a:fld>
            <a:endParaRPr lang="uk-UA" dirty="0"/>
          </a:p>
        </p:txBody>
      </p:sp>
    </p:spTree>
    <p:extLst>
      <p:ext uri="{BB962C8B-B14F-4D97-AF65-F5344CB8AC3E}">
        <p14:creationId xmlns:p14="http://schemas.microsoft.com/office/powerpoint/2010/main" val="3627368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526236"/>
      </p:ext>
    </p:extLst>
  </p:cSld>
  <p:clrMap bg1="lt1" tx1="dk1" bg2="lt2" tx2="dk2" accent1="accent1" accent2="accent2" accent3="accent3" accent4="accent4" accent5="accent5" accent6="accent6" hlink="hlink" folHlink="folHlink"/>
  <p:hf hdr="0" ftr="0" dt="0"/>
  <p:notesStyle>
    <a:lvl1pPr marL="0" algn="l" defTabSz="804649" rtl="0" eaLnBrk="1" latinLnBrk="0" hangingPunct="1">
      <a:defRPr sz="1056" kern="1200">
        <a:solidFill>
          <a:schemeClr val="tx1"/>
        </a:solidFill>
        <a:latin typeface="+mn-lt"/>
        <a:ea typeface="+mn-ea"/>
        <a:cs typeface="+mn-cs"/>
      </a:defRPr>
    </a:lvl1pPr>
    <a:lvl2pPr marL="402325" algn="l" defTabSz="804649" rtl="0" eaLnBrk="1" latinLnBrk="0" hangingPunct="1">
      <a:defRPr sz="1056" kern="1200">
        <a:solidFill>
          <a:schemeClr val="tx1"/>
        </a:solidFill>
        <a:latin typeface="+mn-lt"/>
        <a:ea typeface="+mn-ea"/>
        <a:cs typeface="+mn-cs"/>
      </a:defRPr>
    </a:lvl2pPr>
    <a:lvl3pPr marL="804649" algn="l" defTabSz="804649" rtl="0" eaLnBrk="1" latinLnBrk="0" hangingPunct="1">
      <a:defRPr sz="1056" kern="1200">
        <a:solidFill>
          <a:schemeClr val="tx1"/>
        </a:solidFill>
        <a:latin typeface="+mn-lt"/>
        <a:ea typeface="+mn-ea"/>
        <a:cs typeface="+mn-cs"/>
      </a:defRPr>
    </a:lvl3pPr>
    <a:lvl4pPr marL="1206974" algn="l" defTabSz="804649" rtl="0" eaLnBrk="1" latinLnBrk="0" hangingPunct="1">
      <a:defRPr sz="1056" kern="1200">
        <a:solidFill>
          <a:schemeClr val="tx1"/>
        </a:solidFill>
        <a:latin typeface="+mn-lt"/>
        <a:ea typeface="+mn-ea"/>
        <a:cs typeface="+mn-cs"/>
      </a:defRPr>
    </a:lvl4pPr>
    <a:lvl5pPr marL="1609298" algn="l" defTabSz="804649" rtl="0" eaLnBrk="1" latinLnBrk="0" hangingPunct="1">
      <a:defRPr sz="1056" kern="1200">
        <a:solidFill>
          <a:schemeClr val="tx1"/>
        </a:solidFill>
        <a:latin typeface="+mn-lt"/>
        <a:ea typeface="+mn-ea"/>
        <a:cs typeface="+mn-cs"/>
      </a:defRPr>
    </a:lvl5pPr>
    <a:lvl6pPr marL="2011623" algn="l" defTabSz="804649" rtl="0" eaLnBrk="1" latinLnBrk="0" hangingPunct="1">
      <a:defRPr sz="1056" kern="1200">
        <a:solidFill>
          <a:schemeClr val="tx1"/>
        </a:solidFill>
        <a:latin typeface="+mn-lt"/>
        <a:ea typeface="+mn-ea"/>
        <a:cs typeface="+mn-cs"/>
      </a:defRPr>
    </a:lvl6pPr>
    <a:lvl7pPr marL="2413947" algn="l" defTabSz="804649" rtl="0" eaLnBrk="1" latinLnBrk="0" hangingPunct="1">
      <a:defRPr sz="1056" kern="1200">
        <a:solidFill>
          <a:schemeClr val="tx1"/>
        </a:solidFill>
        <a:latin typeface="+mn-lt"/>
        <a:ea typeface="+mn-ea"/>
        <a:cs typeface="+mn-cs"/>
      </a:defRPr>
    </a:lvl7pPr>
    <a:lvl8pPr marL="2816272" algn="l" defTabSz="804649" rtl="0" eaLnBrk="1" latinLnBrk="0" hangingPunct="1">
      <a:defRPr sz="1056" kern="1200">
        <a:solidFill>
          <a:schemeClr val="tx1"/>
        </a:solidFill>
        <a:latin typeface="+mn-lt"/>
        <a:ea typeface="+mn-ea"/>
        <a:cs typeface="+mn-cs"/>
      </a:defRPr>
    </a:lvl8pPr>
    <a:lvl9pPr marL="3218597" algn="l" defTabSz="804649" rtl="0" eaLnBrk="1" latinLnBrk="0" hangingPunct="1">
      <a:defRPr sz="10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Title_Slide_blue">
    <p:spTree>
      <p:nvGrpSpPr>
        <p:cNvPr id="1" name=""/>
        <p:cNvGrpSpPr/>
        <p:nvPr/>
      </p:nvGrpSpPr>
      <p:grpSpPr>
        <a:xfrm>
          <a:off x="0" y="0"/>
          <a:ext cx="0" cy="0"/>
          <a:chOff x="0" y="0"/>
          <a:chExt cx="0" cy="0"/>
        </a:xfrm>
      </p:grpSpPr>
      <p:sp>
        <p:nvSpPr>
          <p:cNvPr id="9" name="Прямоугольник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4" dirty="0"/>
          </a:p>
        </p:txBody>
      </p:sp>
      <p:sp>
        <p:nvSpPr>
          <p:cNvPr id="6" name="Holder 6"/>
          <p:cNvSpPr>
            <a:spLocks noGrp="1"/>
          </p:cNvSpPr>
          <p:nvPr>
            <p:ph type="sldNum" sz="quarter" idx="7"/>
          </p:nvPr>
        </p:nvSpPr>
        <p:spPr>
          <a:xfrm>
            <a:off x="11277603" y="6463728"/>
            <a:ext cx="788662" cy="241872"/>
          </a:xfrm>
          <a:prstGeom prst="rect">
            <a:avLst/>
          </a:prstGeom>
        </p:spPr>
        <p:txBody>
          <a:bodyPr lIns="0" tIns="0" rIns="0" bIns="0"/>
          <a:lstStyle>
            <a:lvl1pPr>
              <a:defRPr sz="900" b="0" i="0">
                <a:solidFill>
                  <a:srgbClr val="8A8A8A"/>
                </a:solidFill>
                <a:latin typeface="Calibri"/>
                <a:cs typeface="Calibri"/>
              </a:defRPr>
            </a:lvl1pPr>
          </a:lstStyle>
          <a:p>
            <a:pPr marL="19050"/>
            <a:fld id="{81D60167-4931-47E6-BA6A-407CBD079E47}" type="slidenum">
              <a:rPr lang="uk-UA" spc="-8" smtClean="0"/>
              <a:pPr marL="19050"/>
              <a:t>‹#›</a:t>
            </a:fld>
            <a:endParaRPr lang="uk-UA" spc="-8" dirty="0"/>
          </a:p>
        </p:txBody>
      </p:sp>
      <p:cxnSp>
        <p:nvCxnSpPr>
          <p:cNvPr id="11" name="Прямая соединительная линия 10"/>
          <p:cNvCxnSpPr/>
          <p:nvPr userDrawn="1"/>
        </p:nvCxnSpPr>
        <p:spPr>
          <a:xfrm>
            <a:off x="6502400" y="889000"/>
            <a:ext cx="0" cy="49784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hasCustomPrompt="1"/>
          </p:nvPr>
        </p:nvSpPr>
        <p:spPr>
          <a:xfrm>
            <a:off x="406400" y="1905001"/>
            <a:ext cx="5689600" cy="1930400"/>
          </a:xfrm>
          <a:prstGeom prst="rect">
            <a:avLst/>
          </a:prstGeom>
        </p:spPr>
        <p:txBody>
          <a:bodyPr anchor="ctr">
            <a:normAutofit/>
          </a:bodyPr>
          <a:lstStyle>
            <a:lvl1pPr algn="r">
              <a:defRPr sz="6000" b="0" cap="all" baseline="0">
                <a:solidFill>
                  <a:schemeClr val="bg1"/>
                </a:solidFill>
                <a:latin typeface="Calibri Light" panose="020F0302020204030204" pitchFamily="34" charset="0"/>
                <a:cs typeface="Calibri Light" panose="020F0302020204030204" pitchFamily="34" charset="0"/>
              </a:defRPr>
            </a:lvl1pPr>
          </a:lstStyle>
          <a:p>
            <a:r>
              <a:rPr lang="en-US" dirty="0"/>
              <a:t>Title of the</a:t>
            </a:r>
            <a:br>
              <a:rPr lang="en-US" dirty="0"/>
            </a:br>
            <a:r>
              <a:rPr lang="en-US" dirty="0"/>
              <a:t>presentation</a:t>
            </a:r>
          </a:p>
        </p:txBody>
      </p:sp>
      <p:sp>
        <p:nvSpPr>
          <p:cNvPr id="13" name="Subtitle 2"/>
          <p:cNvSpPr>
            <a:spLocks noGrp="1"/>
          </p:cNvSpPr>
          <p:nvPr>
            <p:ph type="subTitle" idx="1" hasCustomPrompt="1"/>
          </p:nvPr>
        </p:nvSpPr>
        <p:spPr>
          <a:xfrm>
            <a:off x="406400" y="4044637"/>
            <a:ext cx="5689600" cy="914400"/>
          </a:xfrm>
          <a:prstGeom prst="rect">
            <a:avLst/>
          </a:prstGeom>
        </p:spPr>
        <p:txBody>
          <a:bodyPr>
            <a:noAutofit/>
          </a:bodyPr>
          <a:lstStyle>
            <a:lvl1pPr marL="0" indent="0" algn="r">
              <a:buNone/>
              <a:defRPr sz="3200">
                <a:solidFill>
                  <a:schemeClr val="bg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Subtitle</a:t>
            </a:r>
            <a:endParaRPr lang="uk-UA" dirty="0"/>
          </a:p>
          <a:p>
            <a:r>
              <a:rPr lang="en-US" dirty="0"/>
              <a:t>Presentation</a:t>
            </a:r>
          </a:p>
        </p:txBody>
      </p:sp>
      <p:sp>
        <p:nvSpPr>
          <p:cNvPr id="15" name="Місце для тексту 3"/>
          <p:cNvSpPr>
            <a:spLocks noGrp="1"/>
          </p:cNvSpPr>
          <p:nvPr>
            <p:ph type="body" sz="quarter" idx="11" hasCustomPrompt="1"/>
          </p:nvPr>
        </p:nvSpPr>
        <p:spPr>
          <a:xfrm>
            <a:off x="4331805" y="5313418"/>
            <a:ext cx="1764195" cy="677108"/>
          </a:xfrm>
        </p:spPr>
        <p:txBody>
          <a:bodyPr anchor="ctr"/>
          <a:lstStyle>
            <a:lvl1pPr algn="r">
              <a:defRPr lang="uk-UA" sz="4400" b="1" kern="1200" smtClean="0">
                <a:solidFill>
                  <a:schemeClr val="bg1"/>
                </a:solidFill>
              </a:defRPr>
            </a:lvl1pPr>
            <a:lvl2pPr>
              <a:defRPr lang="uk-UA" sz="1584" kern="1200" smtClean="0">
                <a:solidFill>
                  <a:schemeClr val="tx1"/>
                </a:solidFill>
              </a:defRPr>
            </a:lvl2pPr>
            <a:lvl3pPr>
              <a:defRPr lang="uk-UA" sz="1584" kern="1200" smtClean="0">
                <a:solidFill>
                  <a:schemeClr val="tx1"/>
                </a:solidFill>
              </a:defRPr>
            </a:lvl3pPr>
            <a:lvl4pPr>
              <a:defRPr lang="uk-UA" sz="1584" kern="1200" smtClean="0">
                <a:solidFill>
                  <a:schemeClr val="tx1"/>
                </a:solidFill>
              </a:defRPr>
            </a:lvl4pPr>
            <a:lvl5pPr>
              <a:defRPr lang="uk-UA" sz="1584" kern="1200">
                <a:solidFill>
                  <a:schemeClr val="tx1"/>
                </a:solidFill>
              </a:defRPr>
            </a:lvl5pPr>
          </a:lstStyle>
          <a:p>
            <a:pPr lvl="0" algn="r" defTabSz="804649" rtl="0" eaLnBrk="1" latinLnBrk="0" hangingPunct="1"/>
            <a:r>
              <a:rPr lang="en-US" dirty="0"/>
              <a:t>Date</a:t>
            </a:r>
            <a:endParaRPr lang="uk-UA" dirty="0"/>
          </a:p>
        </p:txBody>
      </p:sp>
      <p:pic>
        <p:nvPicPr>
          <p:cNvPr id="16" name="Рисунок 1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8087200" y="2609797"/>
            <a:ext cx="2520000" cy="1638406"/>
          </a:xfrm>
          <a:prstGeom prst="rect">
            <a:avLst/>
          </a:prstGeom>
        </p:spPr>
      </p:pic>
    </p:spTree>
    <p:extLst>
      <p:ext uri="{BB962C8B-B14F-4D97-AF65-F5344CB8AC3E}">
        <p14:creationId xmlns:p14="http://schemas.microsoft.com/office/powerpoint/2010/main" val="11806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lide_photo">
    <p:spTree>
      <p:nvGrpSpPr>
        <p:cNvPr id="1" name=""/>
        <p:cNvGrpSpPr/>
        <p:nvPr/>
      </p:nvGrpSpPr>
      <p:grpSpPr>
        <a:xfrm>
          <a:off x="0" y="0"/>
          <a:ext cx="0" cy="0"/>
          <a:chOff x="0" y="0"/>
          <a:chExt cx="0" cy="0"/>
        </a:xfrm>
      </p:grpSpPr>
      <p:pic>
        <p:nvPicPr>
          <p:cNvPr id="7" name="Місце для зображення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24800" y="0"/>
            <a:ext cx="4267200" cy="6858000"/>
          </a:xfrm>
          <a:prstGeom prst="rect">
            <a:avLst/>
          </a:prstGeom>
        </p:spPr>
      </p:pic>
      <p:sp>
        <p:nvSpPr>
          <p:cNvPr id="12" name="Title 5"/>
          <p:cNvSpPr>
            <a:spLocks noGrp="1"/>
          </p:cNvSpPr>
          <p:nvPr>
            <p:ph type="title" hasCustomPrompt="1"/>
          </p:nvPr>
        </p:nvSpPr>
        <p:spPr>
          <a:xfrm>
            <a:off x="-2526" y="359337"/>
            <a:ext cx="8666694" cy="615553"/>
          </a:xfrm>
          <a:prstGeom prst="rect">
            <a:avLst/>
          </a:prstGeom>
          <a:solidFill>
            <a:srgbClr val="00A2DF"/>
          </a:solidFill>
        </p:spPr>
        <p:txBody>
          <a:bodyPr vert="horz" wrap="square" lIns="0" tIns="0" rIns="0" bIns="0" rtlCol="0" anchor="t">
            <a:spAutoFit/>
          </a:bodyPr>
          <a:lstStyle>
            <a:lvl1pPr marL="808038" indent="0">
              <a:defRPr lang="en-US" dirty="0">
                <a:solidFill>
                  <a:schemeClr val="bg1"/>
                </a:solidFill>
              </a:defRPr>
            </a:lvl1pPr>
          </a:lstStyle>
          <a:p>
            <a:pPr marL="808038" lvl="0" indent="0">
              <a:lnSpc>
                <a:spcPts val="4800"/>
              </a:lnSpc>
              <a:spcBef>
                <a:spcPts val="0"/>
              </a:spcBef>
              <a:spcAft>
                <a:spcPts val="0"/>
              </a:spcAft>
            </a:pPr>
            <a:r>
              <a:rPr lang="en-US" dirty="0"/>
              <a:t>Title</a:t>
            </a:r>
          </a:p>
        </p:txBody>
      </p:sp>
      <p:sp>
        <p:nvSpPr>
          <p:cNvPr id="13" name="Subtitle 2"/>
          <p:cNvSpPr>
            <a:spLocks noGrp="1"/>
          </p:cNvSpPr>
          <p:nvPr>
            <p:ph type="subTitle" idx="1" hasCustomPrompt="1"/>
          </p:nvPr>
        </p:nvSpPr>
        <p:spPr>
          <a:xfrm>
            <a:off x="0" y="959410"/>
            <a:ext cx="7928825" cy="711201"/>
          </a:xfrm>
          <a:prstGeom prst="rect">
            <a:avLst/>
          </a:prstGeom>
        </p:spPr>
        <p:txBody>
          <a:bodyPr>
            <a:normAutofit/>
          </a:bodyPr>
          <a:lstStyle>
            <a:lvl1pPr marL="808038" indent="0" algn="l">
              <a:buNone/>
              <a:defRPr sz="2000">
                <a:solidFill>
                  <a:schemeClr val="accent6"/>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Subtitle</a:t>
            </a:r>
          </a:p>
        </p:txBody>
      </p:sp>
      <p:sp>
        <p:nvSpPr>
          <p:cNvPr id="17" name="Slide Number Placeholder 4"/>
          <p:cNvSpPr>
            <a:spLocks noGrp="1"/>
          </p:cNvSpPr>
          <p:nvPr>
            <p:ph type="sldNum" sz="quarter" idx="12"/>
          </p:nvPr>
        </p:nvSpPr>
        <p:spPr>
          <a:xfrm>
            <a:off x="11343051" y="6172200"/>
            <a:ext cx="609601" cy="508000"/>
          </a:xfrm>
          <a:prstGeom prst="rect">
            <a:avLst/>
          </a:prstGeom>
          <a:solidFill>
            <a:srgbClr val="00A2DF"/>
          </a:solidFill>
        </p:spPr>
        <p:txBody>
          <a:bodyPr anchor="ctr"/>
          <a:lstStyle>
            <a:lvl1pPr algn="ctr">
              <a:defRPr sz="1600">
                <a:solidFill>
                  <a:schemeClr val="bg1"/>
                </a:solidFill>
              </a:defRPr>
            </a:lvl1pPr>
          </a:lstStyle>
          <a:p>
            <a:pPr marL="25400"/>
            <a:fld id="{8CDB717E-5021-4CFA-AADA-BD2242B286B0}" type="slidenum">
              <a:rPr lang="uk-UA" spc="-10" smtClean="0"/>
              <a:pPr marL="25400"/>
              <a:t>‹#›</a:t>
            </a:fld>
            <a:endParaRPr lang="uk-UA" spc="-10" dirty="0"/>
          </a:p>
        </p:txBody>
      </p:sp>
      <p:sp>
        <p:nvSpPr>
          <p:cNvPr id="6" name="Текст 5"/>
          <p:cNvSpPr>
            <a:spLocks noGrp="1"/>
          </p:cNvSpPr>
          <p:nvPr>
            <p:ph type="body" sz="quarter" idx="13" hasCustomPrompt="1"/>
          </p:nvPr>
        </p:nvSpPr>
        <p:spPr>
          <a:xfrm>
            <a:off x="812799" y="6516054"/>
            <a:ext cx="7116026" cy="153888"/>
          </a:xfrm>
        </p:spPr>
        <p:txBody>
          <a:bodyPr/>
          <a:lstStyle>
            <a:lvl1pPr>
              <a:defRPr sz="1000">
                <a:solidFill>
                  <a:schemeClr val="bg1">
                    <a:lumMod val="50000"/>
                  </a:schemeClr>
                </a:solidFill>
              </a:defRPr>
            </a:lvl1pPr>
          </a:lstStyle>
          <a:p>
            <a:pPr lvl="0"/>
            <a:r>
              <a:rPr lang="en-US" dirty="0"/>
              <a:t>Notes</a:t>
            </a:r>
            <a:endParaRPr lang="ru-RU" dirty="0"/>
          </a:p>
        </p:txBody>
      </p:sp>
      <p:sp>
        <p:nvSpPr>
          <p:cNvPr id="9" name="Місце для тексту 3"/>
          <p:cNvSpPr>
            <a:spLocks noGrp="1"/>
          </p:cNvSpPr>
          <p:nvPr>
            <p:ph type="body" sz="quarter" idx="15" hasCustomPrompt="1"/>
          </p:nvPr>
        </p:nvSpPr>
        <p:spPr>
          <a:xfrm>
            <a:off x="812802" y="1670611"/>
            <a:ext cx="7116024" cy="246221"/>
          </a:xfrm>
        </p:spPr>
        <p:txBody>
          <a:bodyPr/>
          <a:lstStyle>
            <a:lvl1pPr>
              <a:defRPr sz="1600"/>
            </a:lvl1pPr>
          </a:lstStyle>
          <a:p>
            <a:pPr lvl="0"/>
            <a:r>
              <a:rPr lang="en-US" dirty="0"/>
              <a:t>Text</a:t>
            </a:r>
            <a:endParaRPr lang="uk-UA" dirty="0"/>
          </a:p>
        </p:txBody>
      </p:sp>
      <p:pic>
        <p:nvPicPr>
          <p:cNvPr id="11" name="Рисунок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7123" y="319026"/>
            <a:ext cx="2024877" cy="571353"/>
          </a:xfrm>
          <a:prstGeom prst="rect">
            <a:avLst/>
          </a:prstGeom>
        </p:spPr>
      </p:pic>
    </p:spTree>
    <p:extLst>
      <p:ext uri="{BB962C8B-B14F-4D97-AF65-F5344CB8AC3E}">
        <p14:creationId xmlns:p14="http://schemas.microsoft.com/office/powerpoint/2010/main" val="268939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Last_slide">
    <p:spTree>
      <p:nvGrpSpPr>
        <p:cNvPr id="1" name=""/>
        <p:cNvGrpSpPr/>
        <p:nvPr/>
      </p:nvGrpSpPr>
      <p:grpSpPr>
        <a:xfrm>
          <a:off x="0" y="0"/>
          <a:ext cx="0" cy="0"/>
          <a:chOff x="0" y="0"/>
          <a:chExt cx="0" cy="0"/>
        </a:xfrm>
      </p:grpSpPr>
      <p:sp>
        <p:nvSpPr>
          <p:cNvPr id="8" name="Текст 15"/>
          <p:cNvSpPr>
            <a:spLocks noGrp="1"/>
          </p:cNvSpPr>
          <p:nvPr>
            <p:ph type="body" sz="quarter" idx="13" hasCustomPrompt="1"/>
          </p:nvPr>
        </p:nvSpPr>
        <p:spPr>
          <a:xfrm>
            <a:off x="2466429" y="3835400"/>
            <a:ext cx="3629572" cy="1219200"/>
          </a:xfrm>
          <a:prstGeom prst="rect">
            <a:avLst/>
          </a:prstGeom>
        </p:spPr>
        <p:txBody>
          <a:bodyPr anchor="ctr">
            <a:normAutofit/>
          </a:bodyPr>
          <a:lstStyle>
            <a:lvl1pPr marL="0" indent="0" algn="r">
              <a:buNone/>
              <a:defRPr sz="1600">
                <a:solidFill>
                  <a:schemeClr val="accent1"/>
                </a:solidFill>
              </a:defRPr>
            </a:lvl1pPr>
          </a:lstStyle>
          <a:p>
            <a:r>
              <a:rPr lang="en-US" dirty="0"/>
              <a:t>Contacts</a:t>
            </a:r>
            <a:endParaRPr lang="ru-RU" dirty="0"/>
          </a:p>
        </p:txBody>
      </p:sp>
      <p:cxnSp>
        <p:nvCxnSpPr>
          <p:cNvPr id="10" name="Прямая соединительная линия 9"/>
          <p:cNvCxnSpPr/>
          <p:nvPr userDrawn="1"/>
        </p:nvCxnSpPr>
        <p:spPr>
          <a:xfrm>
            <a:off x="6502400" y="889000"/>
            <a:ext cx="0" cy="49784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userDrawn="1"/>
        </p:nvSpPr>
        <p:spPr>
          <a:xfrm>
            <a:off x="10160000" y="279400"/>
            <a:ext cx="1930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4" dirty="0"/>
          </a:p>
        </p:txBody>
      </p:sp>
      <p:sp>
        <p:nvSpPr>
          <p:cNvPr id="12" name="Title 1"/>
          <p:cNvSpPr>
            <a:spLocks noGrp="1"/>
          </p:cNvSpPr>
          <p:nvPr>
            <p:ph type="ctrTitle" hasCustomPrompt="1"/>
          </p:nvPr>
        </p:nvSpPr>
        <p:spPr>
          <a:xfrm>
            <a:off x="406400" y="1905000"/>
            <a:ext cx="5689600" cy="1930400"/>
          </a:xfrm>
          <a:prstGeom prst="rect">
            <a:avLst/>
          </a:prstGeom>
        </p:spPr>
        <p:txBody>
          <a:bodyPr anchor="ctr">
            <a:normAutofit/>
          </a:bodyPr>
          <a:lstStyle>
            <a:lvl1pPr algn="r">
              <a:defRPr sz="5400" b="0" cap="all" baseline="0">
                <a:solidFill>
                  <a:schemeClr val="accent1"/>
                </a:solidFill>
                <a:latin typeface="Calibri Light" panose="020F0302020204030204" pitchFamily="34" charset="0"/>
                <a:cs typeface="Calibri Light" panose="020F0302020204030204" pitchFamily="34" charset="0"/>
              </a:defRPr>
            </a:lvl1pPr>
          </a:lstStyle>
          <a:p>
            <a:r>
              <a:rPr lang="en-US" dirty="0"/>
              <a:t>Thank you</a:t>
            </a:r>
          </a:p>
        </p:txBody>
      </p:sp>
      <p:pic>
        <p:nvPicPr>
          <p:cNvPr id="9" name="Рисунок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7200" y="2609797"/>
            <a:ext cx="2520000" cy="1638406"/>
          </a:xfrm>
          <a:prstGeom prst="rect">
            <a:avLst/>
          </a:prstGeom>
        </p:spPr>
      </p:pic>
    </p:spTree>
    <p:extLst>
      <p:ext uri="{BB962C8B-B14F-4D97-AF65-F5344CB8AC3E}">
        <p14:creationId xmlns:p14="http://schemas.microsoft.com/office/powerpoint/2010/main" val="67186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_Title_Slide_whit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06400" y="1905001"/>
            <a:ext cx="5689600" cy="1930400"/>
          </a:xfrm>
          <a:prstGeom prst="rect">
            <a:avLst/>
          </a:prstGeom>
        </p:spPr>
        <p:txBody>
          <a:bodyPr anchor="ctr">
            <a:normAutofit/>
          </a:bodyPr>
          <a:lstStyle>
            <a:lvl1pPr algn="r">
              <a:defRPr sz="6000" b="0" cap="all" baseline="0">
                <a:solidFill>
                  <a:schemeClr val="accent1"/>
                </a:solidFill>
                <a:latin typeface="Calibri Light" panose="020F0302020204030204" pitchFamily="34" charset="0"/>
                <a:cs typeface="Calibri Light" panose="020F0302020204030204" pitchFamily="34" charset="0"/>
              </a:defRPr>
            </a:lvl1pPr>
          </a:lstStyle>
          <a:p>
            <a:r>
              <a:rPr lang="en-US" dirty="0"/>
              <a:t>Title of the</a:t>
            </a:r>
            <a:br>
              <a:rPr lang="en-US" dirty="0"/>
            </a:br>
            <a:r>
              <a:rPr lang="en-US" dirty="0"/>
              <a:t>presentation</a:t>
            </a:r>
          </a:p>
        </p:txBody>
      </p:sp>
      <p:sp>
        <p:nvSpPr>
          <p:cNvPr id="9" name="Subtitle 2"/>
          <p:cNvSpPr>
            <a:spLocks noGrp="1"/>
          </p:cNvSpPr>
          <p:nvPr>
            <p:ph type="subTitle" idx="1" hasCustomPrompt="1"/>
          </p:nvPr>
        </p:nvSpPr>
        <p:spPr>
          <a:xfrm>
            <a:off x="406400" y="4044637"/>
            <a:ext cx="5689600" cy="914400"/>
          </a:xfrm>
          <a:prstGeom prst="rect">
            <a:avLst/>
          </a:prstGeom>
        </p:spPr>
        <p:txBody>
          <a:bodyPr>
            <a:noAutofit/>
          </a:bodyPr>
          <a:lstStyle>
            <a:lvl1pPr marL="0" indent="0" algn="r">
              <a:buNone/>
              <a:defRPr sz="3200">
                <a:solidFill>
                  <a:schemeClr val="accent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Subtitle</a:t>
            </a:r>
            <a:endParaRPr lang="uk-UA" dirty="0"/>
          </a:p>
          <a:p>
            <a:r>
              <a:rPr lang="en-US" dirty="0"/>
              <a:t>Presentation</a:t>
            </a:r>
          </a:p>
        </p:txBody>
      </p:sp>
      <p:cxnSp>
        <p:nvCxnSpPr>
          <p:cNvPr id="14" name="Прямая соединительная линия 13"/>
          <p:cNvCxnSpPr/>
          <p:nvPr userDrawn="1"/>
        </p:nvCxnSpPr>
        <p:spPr>
          <a:xfrm>
            <a:off x="6502400" y="889000"/>
            <a:ext cx="0" cy="49784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Прямоугольник 1"/>
          <p:cNvSpPr/>
          <p:nvPr userDrawn="1"/>
        </p:nvSpPr>
        <p:spPr>
          <a:xfrm>
            <a:off x="10160000" y="279400"/>
            <a:ext cx="1930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4" dirty="0"/>
          </a:p>
        </p:txBody>
      </p:sp>
      <p:sp>
        <p:nvSpPr>
          <p:cNvPr id="12" name="Місце для тексту 3"/>
          <p:cNvSpPr>
            <a:spLocks noGrp="1"/>
          </p:cNvSpPr>
          <p:nvPr>
            <p:ph type="body" sz="quarter" idx="11" hasCustomPrompt="1"/>
          </p:nvPr>
        </p:nvSpPr>
        <p:spPr>
          <a:xfrm>
            <a:off x="4331805" y="5313418"/>
            <a:ext cx="1764195" cy="677108"/>
          </a:xfrm>
        </p:spPr>
        <p:txBody>
          <a:bodyPr anchor="ctr"/>
          <a:lstStyle>
            <a:lvl1pPr algn="r">
              <a:defRPr lang="uk-UA" sz="4400" b="1" kern="1200" smtClean="0">
                <a:solidFill>
                  <a:schemeClr val="accent1"/>
                </a:solidFill>
              </a:defRPr>
            </a:lvl1pPr>
            <a:lvl2pPr>
              <a:defRPr lang="uk-UA" sz="1584" kern="1200" smtClean="0">
                <a:solidFill>
                  <a:schemeClr val="tx1"/>
                </a:solidFill>
              </a:defRPr>
            </a:lvl2pPr>
            <a:lvl3pPr>
              <a:defRPr lang="uk-UA" sz="1584" kern="1200" smtClean="0">
                <a:solidFill>
                  <a:schemeClr val="tx1"/>
                </a:solidFill>
              </a:defRPr>
            </a:lvl3pPr>
            <a:lvl4pPr>
              <a:defRPr lang="uk-UA" sz="1584" kern="1200" smtClean="0">
                <a:solidFill>
                  <a:schemeClr val="tx1"/>
                </a:solidFill>
              </a:defRPr>
            </a:lvl4pPr>
            <a:lvl5pPr>
              <a:defRPr lang="uk-UA" sz="1584" kern="1200">
                <a:solidFill>
                  <a:schemeClr val="tx1"/>
                </a:solidFill>
              </a:defRPr>
            </a:lvl5pPr>
          </a:lstStyle>
          <a:p>
            <a:pPr lvl="0" algn="r" defTabSz="804649" rtl="0" eaLnBrk="1" latinLnBrk="0" hangingPunct="1"/>
            <a:r>
              <a:rPr lang="en-US" dirty="0"/>
              <a:t>Date</a:t>
            </a:r>
            <a:endParaRPr lang="uk-UA" dirty="0"/>
          </a:p>
        </p:txBody>
      </p:sp>
      <p:pic>
        <p:nvPicPr>
          <p:cNvPr id="11" name="Рисунок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7200" y="2609797"/>
            <a:ext cx="2520000" cy="1638406"/>
          </a:xfrm>
          <a:prstGeom prst="rect">
            <a:avLst/>
          </a:prstGeom>
        </p:spPr>
      </p:pic>
    </p:spTree>
    <p:extLst>
      <p:ext uri="{BB962C8B-B14F-4D97-AF65-F5344CB8AC3E}">
        <p14:creationId xmlns:p14="http://schemas.microsoft.com/office/powerpoint/2010/main" val="165989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_separator_white">
    <p:spTree>
      <p:nvGrpSpPr>
        <p:cNvPr id="1" name=""/>
        <p:cNvGrpSpPr/>
        <p:nvPr/>
      </p:nvGrpSpPr>
      <p:grpSpPr>
        <a:xfrm>
          <a:off x="0" y="0"/>
          <a:ext cx="0" cy="0"/>
          <a:chOff x="0" y="0"/>
          <a:chExt cx="0" cy="0"/>
        </a:xfrm>
      </p:grpSpPr>
      <p:cxnSp>
        <p:nvCxnSpPr>
          <p:cNvPr id="9" name="Прямая соединительная линия 8"/>
          <p:cNvCxnSpPr/>
          <p:nvPr userDrawn="1"/>
        </p:nvCxnSpPr>
        <p:spPr>
          <a:xfrm>
            <a:off x="406400" y="889000"/>
            <a:ext cx="0" cy="49784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ctrTitle" hasCustomPrompt="1"/>
          </p:nvPr>
        </p:nvSpPr>
        <p:spPr>
          <a:xfrm>
            <a:off x="812800" y="2844800"/>
            <a:ext cx="5384800" cy="1930400"/>
          </a:xfrm>
          <a:prstGeom prst="rect">
            <a:avLst/>
          </a:prstGeom>
        </p:spPr>
        <p:txBody>
          <a:bodyPr anchor="ctr">
            <a:normAutofit/>
          </a:bodyPr>
          <a:lstStyle>
            <a:lvl1pPr marL="0" algn="l">
              <a:defRPr sz="6000" b="0" cap="all" baseline="0">
                <a:solidFill>
                  <a:schemeClr val="accent1"/>
                </a:solidFill>
                <a:latin typeface="Calibri Light" panose="020F0302020204030204" pitchFamily="34" charset="0"/>
                <a:cs typeface="Calibri Light" panose="020F0302020204030204" pitchFamily="34" charset="0"/>
              </a:defRPr>
            </a:lvl1pPr>
          </a:lstStyle>
          <a:p>
            <a:r>
              <a:rPr lang="en-US" dirty="0"/>
              <a:t>Chapter </a:t>
            </a:r>
            <a:br>
              <a:rPr lang="en-US" dirty="0"/>
            </a:br>
            <a:r>
              <a:rPr lang="en-US" dirty="0"/>
              <a:t>title</a:t>
            </a:r>
          </a:p>
        </p:txBody>
      </p:sp>
      <p:sp>
        <p:nvSpPr>
          <p:cNvPr id="21" name="Subtitle 2"/>
          <p:cNvSpPr>
            <a:spLocks noGrp="1"/>
          </p:cNvSpPr>
          <p:nvPr>
            <p:ph type="subTitle" idx="1" hasCustomPrompt="1"/>
          </p:nvPr>
        </p:nvSpPr>
        <p:spPr>
          <a:xfrm>
            <a:off x="812800" y="1930400"/>
            <a:ext cx="5384800" cy="914400"/>
          </a:xfrm>
          <a:prstGeom prst="rect">
            <a:avLst/>
          </a:prstGeom>
        </p:spPr>
        <p:txBody>
          <a:bodyPr anchor="b">
            <a:noAutofit/>
          </a:bodyPr>
          <a:lstStyle>
            <a:lvl1pPr marL="0" marR="0" indent="0" algn="l" defTabSz="914400" eaLnBrk="1" fontAlgn="auto" latinLnBrk="0" hangingPunct="1">
              <a:lnSpc>
                <a:spcPct val="100000"/>
              </a:lnSpc>
              <a:spcBef>
                <a:spcPts val="0"/>
              </a:spcBef>
              <a:spcAft>
                <a:spcPts val="0"/>
              </a:spcAft>
              <a:buClrTx/>
              <a:buSzTx/>
              <a:buFontTx/>
              <a:buNone/>
              <a:tabLst/>
              <a:defRPr sz="3200">
                <a:solidFill>
                  <a:schemeClr val="accent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Chapter</a:t>
            </a:r>
          </a:p>
          <a:p>
            <a:r>
              <a:rPr lang="en-US" dirty="0"/>
              <a:t>Subtitle</a:t>
            </a:r>
            <a:endParaRPr lang="uk-UA" dirty="0"/>
          </a:p>
        </p:txBody>
      </p:sp>
    </p:spTree>
    <p:extLst>
      <p:ext uri="{BB962C8B-B14F-4D97-AF65-F5344CB8AC3E}">
        <p14:creationId xmlns:p14="http://schemas.microsoft.com/office/powerpoint/2010/main" val="281143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_separator_blue">
    <p:spTree>
      <p:nvGrpSpPr>
        <p:cNvPr id="1" name=""/>
        <p:cNvGrpSpPr/>
        <p:nvPr/>
      </p:nvGrpSpPr>
      <p:grpSpPr>
        <a:xfrm>
          <a:off x="0" y="0"/>
          <a:ext cx="0" cy="0"/>
          <a:chOff x="0" y="0"/>
          <a:chExt cx="0" cy="0"/>
        </a:xfrm>
      </p:grpSpPr>
      <p:sp>
        <p:nvSpPr>
          <p:cNvPr id="5" name="Прямоугольник 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cxnSp>
        <p:nvCxnSpPr>
          <p:cNvPr id="13" name="Прямая соединительная линия 12"/>
          <p:cNvCxnSpPr/>
          <p:nvPr userDrawn="1"/>
        </p:nvCxnSpPr>
        <p:spPr>
          <a:xfrm>
            <a:off x="406400" y="889000"/>
            <a:ext cx="0" cy="49784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ctrTitle" hasCustomPrompt="1"/>
          </p:nvPr>
        </p:nvSpPr>
        <p:spPr>
          <a:xfrm>
            <a:off x="812800" y="2844800"/>
            <a:ext cx="5384800" cy="1930400"/>
          </a:xfrm>
          <a:prstGeom prst="rect">
            <a:avLst/>
          </a:prstGeom>
        </p:spPr>
        <p:txBody>
          <a:bodyPr anchor="ctr">
            <a:normAutofit/>
          </a:bodyPr>
          <a:lstStyle>
            <a:lvl1pPr marL="0" algn="l">
              <a:defRPr sz="6000" b="0" cap="all" baseline="0">
                <a:solidFill>
                  <a:schemeClr val="bg1"/>
                </a:solidFill>
                <a:latin typeface="Calibri Light" panose="020F0302020204030204" pitchFamily="34" charset="0"/>
                <a:cs typeface="Calibri Light" panose="020F0302020204030204" pitchFamily="34" charset="0"/>
              </a:defRPr>
            </a:lvl1pPr>
          </a:lstStyle>
          <a:p>
            <a:r>
              <a:rPr lang="en-US" dirty="0"/>
              <a:t>Chapter </a:t>
            </a:r>
            <a:br>
              <a:rPr lang="en-US" dirty="0"/>
            </a:br>
            <a:r>
              <a:rPr lang="en-US" dirty="0"/>
              <a:t>title</a:t>
            </a:r>
          </a:p>
        </p:txBody>
      </p:sp>
      <p:sp>
        <p:nvSpPr>
          <p:cNvPr id="27" name="Subtitle 2"/>
          <p:cNvSpPr>
            <a:spLocks noGrp="1"/>
          </p:cNvSpPr>
          <p:nvPr>
            <p:ph type="subTitle" idx="1" hasCustomPrompt="1"/>
          </p:nvPr>
        </p:nvSpPr>
        <p:spPr>
          <a:xfrm>
            <a:off x="812800" y="1930400"/>
            <a:ext cx="5384800" cy="914400"/>
          </a:xfrm>
          <a:prstGeom prst="rect">
            <a:avLst/>
          </a:prstGeom>
        </p:spPr>
        <p:txBody>
          <a:bodyPr anchor="b">
            <a:noAutofit/>
          </a:bodyPr>
          <a:lstStyle>
            <a:lvl1pPr marL="0" marR="0" indent="0" algn="l" defTabSz="914400" eaLnBrk="1" fontAlgn="auto" latinLnBrk="0" hangingPunct="1">
              <a:lnSpc>
                <a:spcPct val="100000"/>
              </a:lnSpc>
              <a:spcBef>
                <a:spcPts val="0"/>
              </a:spcBef>
              <a:spcAft>
                <a:spcPts val="0"/>
              </a:spcAft>
              <a:buClrTx/>
              <a:buSzTx/>
              <a:buFontTx/>
              <a:buNone/>
              <a:tabLst/>
              <a:defRPr sz="3200">
                <a:solidFill>
                  <a:schemeClr val="bg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Chapter</a:t>
            </a:r>
          </a:p>
          <a:p>
            <a:r>
              <a:rPr lang="en-US" dirty="0"/>
              <a:t>Subtitle</a:t>
            </a:r>
            <a:r>
              <a:rPr lang="uk-UA" dirty="0"/>
              <a:t> </a:t>
            </a:r>
          </a:p>
        </p:txBody>
      </p:sp>
      <p:pic>
        <p:nvPicPr>
          <p:cNvPr id="9" name="Рисунок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7123" y="319026"/>
            <a:ext cx="2024877" cy="571353"/>
          </a:xfrm>
          <a:prstGeom prst="rect">
            <a:avLst/>
          </a:prstGeom>
        </p:spPr>
      </p:pic>
    </p:spTree>
    <p:extLst>
      <p:ext uri="{BB962C8B-B14F-4D97-AF65-F5344CB8AC3E}">
        <p14:creationId xmlns:p14="http://schemas.microsoft.com/office/powerpoint/2010/main" val="223264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_separator_white_photo">
    <p:spTree>
      <p:nvGrpSpPr>
        <p:cNvPr id="1" name=""/>
        <p:cNvGrpSpPr/>
        <p:nvPr/>
      </p:nvGrpSpPr>
      <p:grpSpPr>
        <a:xfrm>
          <a:off x="0" y="0"/>
          <a:ext cx="0" cy="0"/>
          <a:chOff x="0" y="0"/>
          <a:chExt cx="0" cy="0"/>
        </a:xfrm>
      </p:grpSpPr>
      <p:pic>
        <p:nvPicPr>
          <p:cNvPr id="8" name="Місце для зображення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02400" y="0"/>
            <a:ext cx="5689600" cy="6858000"/>
          </a:xfrm>
          <a:prstGeom prst="rect">
            <a:avLst/>
          </a:prstGeom>
        </p:spPr>
      </p:pic>
      <p:cxnSp>
        <p:nvCxnSpPr>
          <p:cNvPr id="5" name="Прямая соединительная линия 4"/>
          <p:cNvCxnSpPr/>
          <p:nvPr userDrawn="1"/>
        </p:nvCxnSpPr>
        <p:spPr>
          <a:xfrm>
            <a:off x="406400" y="889000"/>
            <a:ext cx="0" cy="49784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812800" y="2844800"/>
            <a:ext cx="5384800" cy="1930400"/>
          </a:xfrm>
          <a:prstGeom prst="rect">
            <a:avLst/>
          </a:prstGeom>
        </p:spPr>
        <p:txBody>
          <a:bodyPr anchor="ctr">
            <a:normAutofit/>
          </a:bodyPr>
          <a:lstStyle>
            <a:lvl1pPr marL="0" algn="l">
              <a:defRPr sz="6000" b="0" cap="all" baseline="0">
                <a:solidFill>
                  <a:schemeClr val="accent1"/>
                </a:solidFill>
                <a:latin typeface="Calibri Light" panose="020F0302020204030204" pitchFamily="34" charset="0"/>
                <a:cs typeface="Calibri Light" panose="020F0302020204030204" pitchFamily="34" charset="0"/>
              </a:defRPr>
            </a:lvl1pPr>
          </a:lstStyle>
          <a:p>
            <a:r>
              <a:rPr lang="en-US" dirty="0"/>
              <a:t>Chapter </a:t>
            </a:r>
            <a:br>
              <a:rPr lang="en-US" dirty="0"/>
            </a:br>
            <a:r>
              <a:rPr lang="en-US" dirty="0"/>
              <a:t>title</a:t>
            </a:r>
          </a:p>
        </p:txBody>
      </p:sp>
      <p:sp>
        <p:nvSpPr>
          <p:cNvPr id="7" name="Subtitle 2"/>
          <p:cNvSpPr>
            <a:spLocks noGrp="1"/>
          </p:cNvSpPr>
          <p:nvPr>
            <p:ph type="subTitle" idx="1" hasCustomPrompt="1"/>
          </p:nvPr>
        </p:nvSpPr>
        <p:spPr>
          <a:xfrm>
            <a:off x="812800" y="1930400"/>
            <a:ext cx="5384800" cy="914400"/>
          </a:xfrm>
          <a:prstGeom prst="rect">
            <a:avLst/>
          </a:prstGeom>
        </p:spPr>
        <p:txBody>
          <a:bodyPr anchor="b">
            <a:noAutofit/>
          </a:bodyPr>
          <a:lstStyle>
            <a:lvl1pPr marL="0" marR="0" indent="0" algn="l" defTabSz="914400" eaLnBrk="1" fontAlgn="auto" latinLnBrk="0" hangingPunct="1">
              <a:lnSpc>
                <a:spcPct val="100000"/>
              </a:lnSpc>
              <a:spcBef>
                <a:spcPts val="0"/>
              </a:spcBef>
              <a:spcAft>
                <a:spcPts val="0"/>
              </a:spcAft>
              <a:buClrTx/>
              <a:buSzTx/>
              <a:buFontTx/>
              <a:buNone/>
              <a:tabLst/>
              <a:defRPr sz="3200">
                <a:solidFill>
                  <a:schemeClr val="accent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Chapter</a:t>
            </a:r>
          </a:p>
          <a:p>
            <a:r>
              <a:rPr lang="en-US" dirty="0"/>
              <a:t>Subtitle</a:t>
            </a:r>
            <a:r>
              <a:rPr lang="uk-UA" dirty="0"/>
              <a:t> </a:t>
            </a:r>
          </a:p>
        </p:txBody>
      </p:sp>
      <p:pic>
        <p:nvPicPr>
          <p:cNvPr id="9" name="Рисунок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7123" y="319026"/>
            <a:ext cx="2024877" cy="571353"/>
          </a:xfrm>
          <a:prstGeom prst="rect">
            <a:avLst/>
          </a:prstGeom>
        </p:spPr>
      </p:pic>
    </p:spTree>
    <p:extLst>
      <p:ext uri="{BB962C8B-B14F-4D97-AF65-F5344CB8AC3E}">
        <p14:creationId xmlns:p14="http://schemas.microsoft.com/office/powerpoint/2010/main" val="296841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lide_separator_white_photo">
    <p:spTree>
      <p:nvGrpSpPr>
        <p:cNvPr id="1" name=""/>
        <p:cNvGrpSpPr/>
        <p:nvPr/>
      </p:nvGrpSpPr>
      <p:grpSpPr>
        <a:xfrm>
          <a:off x="0" y="0"/>
          <a:ext cx="0" cy="0"/>
          <a:chOff x="0" y="0"/>
          <a:chExt cx="0" cy="0"/>
        </a:xfrm>
      </p:grpSpPr>
      <p:pic>
        <p:nvPicPr>
          <p:cNvPr id="10" name="Місце для зображення 10"/>
          <p:cNvPicPr>
            <a:picLocks noChangeAspect="1"/>
          </p:cNvPicPr>
          <p:nvPr userDrawn="1"/>
        </p:nvPicPr>
        <p:blipFill rotWithShape="1">
          <a:blip r:embed="rId2" cstate="screen">
            <a:extLst>
              <a:ext uri="{28A0092B-C50C-407E-A947-70E740481C1C}">
                <a14:useLocalDpi xmlns:a14="http://schemas.microsoft.com/office/drawing/2010/main"/>
              </a:ext>
            </a:extLst>
          </a:blip>
          <a:srcRect b="-308"/>
          <a:stretch/>
        </p:blipFill>
        <p:spPr>
          <a:xfrm>
            <a:off x="6481329" y="0"/>
            <a:ext cx="5710672" cy="6883400"/>
          </a:xfrm>
          <a:prstGeom prst="rect">
            <a:avLst/>
          </a:prstGeom>
        </p:spPr>
      </p:pic>
      <p:cxnSp>
        <p:nvCxnSpPr>
          <p:cNvPr id="5" name="Прямая соединительная линия 4"/>
          <p:cNvCxnSpPr/>
          <p:nvPr userDrawn="1"/>
        </p:nvCxnSpPr>
        <p:spPr>
          <a:xfrm>
            <a:off x="406400" y="889000"/>
            <a:ext cx="0" cy="49784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812800" y="2844800"/>
            <a:ext cx="5384800" cy="1930400"/>
          </a:xfrm>
          <a:prstGeom prst="rect">
            <a:avLst/>
          </a:prstGeom>
        </p:spPr>
        <p:txBody>
          <a:bodyPr anchor="ctr">
            <a:normAutofit/>
          </a:bodyPr>
          <a:lstStyle>
            <a:lvl1pPr marL="0" indent="0" algn="l">
              <a:defRPr sz="6000" b="0" cap="all" baseline="0">
                <a:solidFill>
                  <a:schemeClr val="accent1"/>
                </a:solidFill>
                <a:latin typeface="Calibri Light" panose="020F0302020204030204" pitchFamily="34" charset="0"/>
                <a:cs typeface="Calibri Light" panose="020F0302020204030204" pitchFamily="34" charset="0"/>
              </a:defRPr>
            </a:lvl1pPr>
          </a:lstStyle>
          <a:p>
            <a:r>
              <a:rPr lang="en-US" dirty="0"/>
              <a:t>Chapter </a:t>
            </a:r>
            <a:br>
              <a:rPr lang="en-US" dirty="0"/>
            </a:br>
            <a:r>
              <a:rPr lang="en-US" dirty="0"/>
              <a:t>title</a:t>
            </a:r>
          </a:p>
        </p:txBody>
      </p:sp>
      <p:sp>
        <p:nvSpPr>
          <p:cNvPr id="7" name="Subtitle 2"/>
          <p:cNvSpPr>
            <a:spLocks noGrp="1"/>
          </p:cNvSpPr>
          <p:nvPr>
            <p:ph type="subTitle" idx="1" hasCustomPrompt="1"/>
          </p:nvPr>
        </p:nvSpPr>
        <p:spPr>
          <a:xfrm>
            <a:off x="812800" y="1930400"/>
            <a:ext cx="5384800" cy="914400"/>
          </a:xfrm>
          <a:prstGeom prst="rect">
            <a:avLst/>
          </a:prstGeom>
        </p:spPr>
        <p:txBody>
          <a:bodyPr anchor="b">
            <a:noAutofit/>
          </a:bodyPr>
          <a:lstStyle>
            <a:lvl1pPr marL="0" marR="0" indent="0" algn="l" defTabSz="914400" eaLnBrk="1" fontAlgn="auto" latinLnBrk="0" hangingPunct="1">
              <a:lnSpc>
                <a:spcPct val="100000"/>
              </a:lnSpc>
              <a:spcBef>
                <a:spcPts val="0"/>
              </a:spcBef>
              <a:spcAft>
                <a:spcPts val="0"/>
              </a:spcAft>
              <a:buClrTx/>
              <a:buSzTx/>
              <a:buFontTx/>
              <a:buNone/>
              <a:tabLst/>
              <a:defRPr sz="3200">
                <a:solidFill>
                  <a:schemeClr val="accent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Chapter</a:t>
            </a:r>
          </a:p>
          <a:p>
            <a:r>
              <a:rPr lang="en-US" dirty="0"/>
              <a:t>Subtitle</a:t>
            </a:r>
            <a:r>
              <a:rPr lang="uk-UA" dirty="0"/>
              <a:t> </a:t>
            </a:r>
          </a:p>
        </p:txBody>
      </p:sp>
      <p:pic>
        <p:nvPicPr>
          <p:cNvPr id="9" name="Рисунок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7123" y="319026"/>
            <a:ext cx="2024877" cy="571354"/>
          </a:xfrm>
          <a:prstGeom prst="rect">
            <a:avLst/>
          </a:prstGeom>
        </p:spPr>
      </p:pic>
    </p:spTree>
    <p:extLst>
      <p:ext uri="{BB962C8B-B14F-4D97-AF65-F5344CB8AC3E}">
        <p14:creationId xmlns:p14="http://schemas.microsoft.com/office/powerpoint/2010/main" val="186917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a:xfrm>
            <a:off x="11343051" y="6172200"/>
            <a:ext cx="609601" cy="508000"/>
          </a:xfrm>
          <a:prstGeom prst="rect">
            <a:avLst/>
          </a:prstGeom>
          <a:solidFill>
            <a:srgbClr val="00A2DF"/>
          </a:solidFill>
        </p:spPr>
        <p:txBody>
          <a:bodyPr anchor="ctr"/>
          <a:lstStyle>
            <a:lvl1pPr algn="ctr">
              <a:defRPr sz="1600">
                <a:solidFill>
                  <a:schemeClr val="bg1"/>
                </a:solidFill>
              </a:defRPr>
            </a:lvl1pPr>
          </a:lstStyle>
          <a:p>
            <a:pPr marL="25400"/>
            <a:fld id="{81D60167-4931-47E6-BA6A-407CBD079E47}" type="slidenum">
              <a:rPr lang="uk-UA" spc="-10" smtClean="0"/>
              <a:pPr marL="25400"/>
              <a:t>‹#›</a:t>
            </a:fld>
            <a:endParaRPr lang="uk-UA" spc="-10" dirty="0"/>
          </a:p>
        </p:txBody>
      </p:sp>
      <p:sp>
        <p:nvSpPr>
          <p:cNvPr id="8" name="Title 5"/>
          <p:cNvSpPr>
            <a:spLocks noGrp="1"/>
          </p:cNvSpPr>
          <p:nvPr>
            <p:ph type="title" hasCustomPrompt="1"/>
          </p:nvPr>
        </p:nvSpPr>
        <p:spPr>
          <a:xfrm>
            <a:off x="-2526" y="359337"/>
            <a:ext cx="8666694" cy="615553"/>
          </a:xfrm>
          <a:prstGeom prst="rect">
            <a:avLst/>
          </a:prstGeom>
          <a:solidFill>
            <a:srgbClr val="00A2DF"/>
          </a:solidFill>
        </p:spPr>
        <p:txBody>
          <a:bodyPr vert="horz" wrap="square" lIns="0" tIns="0" rIns="0" bIns="0" rtlCol="0" anchor="t">
            <a:spAutoFit/>
          </a:bodyPr>
          <a:lstStyle>
            <a:lvl1pPr marL="808038" indent="0">
              <a:defRPr lang="en-US" dirty="0">
                <a:solidFill>
                  <a:schemeClr val="bg1"/>
                </a:solidFill>
              </a:defRPr>
            </a:lvl1pPr>
          </a:lstStyle>
          <a:p>
            <a:pPr marL="808038" lvl="0" indent="0">
              <a:lnSpc>
                <a:spcPts val="4800"/>
              </a:lnSpc>
              <a:spcBef>
                <a:spcPts val="0"/>
              </a:spcBef>
              <a:spcAft>
                <a:spcPts val="0"/>
              </a:spcAft>
            </a:pPr>
            <a:r>
              <a:rPr lang="en-US" dirty="0"/>
              <a:t>Title</a:t>
            </a:r>
          </a:p>
        </p:txBody>
      </p:sp>
      <p:sp>
        <p:nvSpPr>
          <p:cNvPr id="12" name="Subtitle 2"/>
          <p:cNvSpPr>
            <a:spLocks noGrp="1"/>
          </p:cNvSpPr>
          <p:nvPr>
            <p:ph type="subTitle" idx="1" hasCustomPrompt="1"/>
          </p:nvPr>
        </p:nvSpPr>
        <p:spPr>
          <a:xfrm>
            <a:off x="0" y="980728"/>
            <a:ext cx="8664168" cy="711201"/>
          </a:xfrm>
          <a:prstGeom prst="rect">
            <a:avLst/>
          </a:prstGeom>
        </p:spPr>
        <p:txBody>
          <a:bodyPr>
            <a:normAutofit/>
          </a:bodyPr>
          <a:lstStyle>
            <a:lvl1pPr marL="808038" indent="0" algn="l">
              <a:buNone/>
              <a:defRPr sz="2000">
                <a:solidFill>
                  <a:schemeClr val="accent6"/>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Subtitle</a:t>
            </a:r>
          </a:p>
        </p:txBody>
      </p:sp>
      <p:sp>
        <p:nvSpPr>
          <p:cNvPr id="6" name="Текст 5"/>
          <p:cNvSpPr>
            <a:spLocks noGrp="1"/>
          </p:cNvSpPr>
          <p:nvPr>
            <p:ph type="body" sz="quarter" idx="13" hasCustomPrompt="1"/>
          </p:nvPr>
        </p:nvSpPr>
        <p:spPr>
          <a:xfrm>
            <a:off x="812802" y="6516054"/>
            <a:ext cx="7851366" cy="153888"/>
          </a:xfrm>
        </p:spPr>
        <p:txBody>
          <a:bodyPr/>
          <a:lstStyle>
            <a:lvl1pPr>
              <a:defRPr sz="1000">
                <a:solidFill>
                  <a:schemeClr val="bg1">
                    <a:lumMod val="50000"/>
                  </a:schemeClr>
                </a:solidFill>
              </a:defRPr>
            </a:lvl1pPr>
          </a:lstStyle>
          <a:p>
            <a:pPr lvl="0"/>
            <a:r>
              <a:rPr lang="en-US" dirty="0"/>
              <a:t>Notes</a:t>
            </a:r>
            <a:endParaRPr lang="ru-RU" dirty="0"/>
          </a:p>
        </p:txBody>
      </p:sp>
      <p:sp>
        <p:nvSpPr>
          <p:cNvPr id="7" name="Місце для тексту 3"/>
          <p:cNvSpPr>
            <a:spLocks noGrp="1"/>
          </p:cNvSpPr>
          <p:nvPr>
            <p:ph type="body" sz="quarter" idx="15" hasCustomPrompt="1"/>
          </p:nvPr>
        </p:nvSpPr>
        <p:spPr>
          <a:xfrm>
            <a:off x="812801" y="1691929"/>
            <a:ext cx="9387655" cy="246221"/>
          </a:xfrm>
        </p:spPr>
        <p:txBody>
          <a:bodyPr/>
          <a:lstStyle>
            <a:lvl1pPr>
              <a:defRPr sz="1600"/>
            </a:lvl1pPr>
          </a:lstStyle>
          <a:p>
            <a:pPr lvl="0"/>
            <a:r>
              <a:rPr lang="en-US" dirty="0"/>
              <a:t>Text</a:t>
            </a:r>
            <a:endParaRPr lang="uk-UA" dirty="0"/>
          </a:p>
        </p:txBody>
      </p:sp>
    </p:spTree>
    <p:extLst>
      <p:ext uri="{BB962C8B-B14F-4D97-AF65-F5344CB8AC3E}">
        <p14:creationId xmlns:p14="http://schemas.microsoft.com/office/powerpoint/2010/main" val="267805515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ide_photo">
    <p:spTree>
      <p:nvGrpSpPr>
        <p:cNvPr id="1" name=""/>
        <p:cNvGrpSpPr/>
        <p:nvPr/>
      </p:nvGrpSpPr>
      <p:grpSpPr>
        <a:xfrm>
          <a:off x="0" y="0"/>
          <a:ext cx="0" cy="0"/>
          <a:chOff x="0" y="0"/>
          <a:chExt cx="0" cy="0"/>
        </a:xfrm>
      </p:grpSpPr>
      <p:pic>
        <p:nvPicPr>
          <p:cNvPr id="7" name="Місце для зображення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28825" y="0"/>
            <a:ext cx="4267201" cy="6858000"/>
          </a:xfrm>
          <a:prstGeom prst="rect">
            <a:avLst/>
          </a:prstGeom>
        </p:spPr>
      </p:pic>
      <p:sp>
        <p:nvSpPr>
          <p:cNvPr id="13" name="Subtitle 2"/>
          <p:cNvSpPr>
            <a:spLocks noGrp="1"/>
          </p:cNvSpPr>
          <p:nvPr>
            <p:ph type="subTitle" idx="1" hasCustomPrompt="1"/>
          </p:nvPr>
        </p:nvSpPr>
        <p:spPr>
          <a:xfrm>
            <a:off x="0" y="980728"/>
            <a:ext cx="7928825" cy="711201"/>
          </a:xfrm>
          <a:prstGeom prst="rect">
            <a:avLst/>
          </a:prstGeom>
        </p:spPr>
        <p:txBody>
          <a:bodyPr>
            <a:normAutofit/>
          </a:bodyPr>
          <a:lstStyle>
            <a:lvl1pPr marL="808038" indent="0" algn="l">
              <a:buNone/>
              <a:defRPr sz="2000">
                <a:solidFill>
                  <a:schemeClr val="accent6"/>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Subtitle</a:t>
            </a:r>
          </a:p>
        </p:txBody>
      </p:sp>
      <p:sp>
        <p:nvSpPr>
          <p:cNvPr id="17" name="Slide Number Placeholder 4"/>
          <p:cNvSpPr>
            <a:spLocks noGrp="1"/>
          </p:cNvSpPr>
          <p:nvPr>
            <p:ph type="sldNum" sz="quarter" idx="12"/>
          </p:nvPr>
        </p:nvSpPr>
        <p:spPr>
          <a:xfrm>
            <a:off x="11343051" y="6172200"/>
            <a:ext cx="609601" cy="508000"/>
          </a:xfrm>
          <a:prstGeom prst="rect">
            <a:avLst/>
          </a:prstGeom>
          <a:solidFill>
            <a:srgbClr val="00A2DF"/>
          </a:solidFill>
        </p:spPr>
        <p:txBody>
          <a:bodyPr anchor="ctr"/>
          <a:lstStyle>
            <a:lvl1pPr algn="ctr">
              <a:defRPr sz="1400">
                <a:solidFill>
                  <a:schemeClr val="bg1"/>
                </a:solidFill>
              </a:defRPr>
            </a:lvl1pPr>
          </a:lstStyle>
          <a:p>
            <a:pPr marL="25400"/>
            <a:fld id="{8CDB717E-5021-4CFA-AADA-BD2242B286B0}" type="slidenum">
              <a:rPr lang="uk-UA" spc="-10" smtClean="0"/>
              <a:pPr marL="25400"/>
              <a:t>‹#›</a:t>
            </a:fld>
            <a:endParaRPr lang="uk-UA" spc="-10" dirty="0"/>
          </a:p>
        </p:txBody>
      </p:sp>
      <p:sp>
        <p:nvSpPr>
          <p:cNvPr id="6" name="Текст 5"/>
          <p:cNvSpPr>
            <a:spLocks noGrp="1"/>
          </p:cNvSpPr>
          <p:nvPr>
            <p:ph type="body" sz="quarter" idx="13" hasCustomPrompt="1"/>
          </p:nvPr>
        </p:nvSpPr>
        <p:spPr>
          <a:xfrm>
            <a:off x="812799" y="6516054"/>
            <a:ext cx="7116026" cy="153888"/>
          </a:xfrm>
        </p:spPr>
        <p:txBody>
          <a:bodyPr/>
          <a:lstStyle>
            <a:lvl1pPr marL="0" marR="0" indent="0" defTabSz="914400" eaLnBrk="1" fontAlgn="auto" latinLnBrk="0" hangingPunct="1">
              <a:lnSpc>
                <a:spcPct val="100000"/>
              </a:lnSpc>
              <a:spcBef>
                <a:spcPts val="0"/>
              </a:spcBef>
              <a:spcAft>
                <a:spcPts val="0"/>
              </a:spcAft>
              <a:buClrTx/>
              <a:buSzTx/>
              <a:buFontTx/>
              <a:buNone/>
              <a:tabLst/>
              <a:defRPr sz="1000">
                <a:solidFill>
                  <a:schemeClr val="bg1">
                    <a:lumMod val="50000"/>
                  </a:schemeClr>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Notes</a:t>
            </a:r>
            <a:endParaRPr lang="ru-RU" dirty="0"/>
          </a:p>
        </p:txBody>
      </p:sp>
      <p:sp>
        <p:nvSpPr>
          <p:cNvPr id="12" name="Title 5"/>
          <p:cNvSpPr>
            <a:spLocks noGrp="1"/>
          </p:cNvSpPr>
          <p:nvPr>
            <p:ph type="title" hasCustomPrompt="1"/>
          </p:nvPr>
        </p:nvSpPr>
        <p:spPr>
          <a:xfrm>
            <a:off x="-2526" y="359337"/>
            <a:ext cx="8666694" cy="615553"/>
          </a:xfrm>
          <a:prstGeom prst="rect">
            <a:avLst/>
          </a:prstGeom>
          <a:solidFill>
            <a:srgbClr val="00A2DF"/>
          </a:solidFill>
        </p:spPr>
        <p:txBody>
          <a:bodyPr vert="horz" wrap="square" lIns="0" tIns="0" rIns="0" bIns="0" rtlCol="0" anchor="t">
            <a:spAutoFit/>
          </a:bodyPr>
          <a:lstStyle>
            <a:lvl1pPr marL="808038" indent="0">
              <a:defRPr lang="en-US" dirty="0">
                <a:solidFill>
                  <a:schemeClr val="bg1"/>
                </a:solidFill>
              </a:defRPr>
            </a:lvl1pPr>
          </a:lstStyle>
          <a:p>
            <a:pPr marL="808038" lvl="0" indent="0">
              <a:lnSpc>
                <a:spcPts val="4800"/>
              </a:lnSpc>
              <a:spcBef>
                <a:spcPts val="0"/>
              </a:spcBef>
              <a:spcAft>
                <a:spcPts val="0"/>
              </a:spcAft>
            </a:pPr>
            <a:r>
              <a:rPr lang="en-US" dirty="0"/>
              <a:t>Title</a:t>
            </a:r>
          </a:p>
        </p:txBody>
      </p:sp>
      <p:sp>
        <p:nvSpPr>
          <p:cNvPr id="9" name="Місце для тексту 3"/>
          <p:cNvSpPr>
            <a:spLocks noGrp="1"/>
          </p:cNvSpPr>
          <p:nvPr>
            <p:ph type="body" sz="quarter" idx="15" hasCustomPrompt="1"/>
          </p:nvPr>
        </p:nvSpPr>
        <p:spPr>
          <a:xfrm>
            <a:off x="812802" y="1691929"/>
            <a:ext cx="7116024" cy="246221"/>
          </a:xfrm>
        </p:spPr>
        <p:txBody>
          <a:bodyPr/>
          <a:lstStyle>
            <a:lvl1pPr>
              <a:defRPr sz="1600"/>
            </a:lvl1pPr>
          </a:lstStyle>
          <a:p>
            <a:pPr lvl="0"/>
            <a:r>
              <a:rPr lang="en-US" dirty="0"/>
              <a:t>Text</a:t>
            </a:r>
            <a:endParaRPr lang="uk-UA" dirty="0"/>
          </a:p>
        </p:txBody>
      </p:sp>
      <p:pic>
        <p:nvPicPr>
          <p:cNvPr id="11" name="Рисунок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7123" y="319026"/>
            <a:ext cx="2024877" cy="571354"/>
          </a:xfrm>
          <a:prstGeom prst="rect">
            <a:avLst/>
          </a:prstGeom>
        </p:spPr>
      </p:pic>
    </p:spTree>
    <p:extLst>
      <p:ext uri="{BB962C8B-B14F-4D97-AF65-F5344CB8AC3E}">
        <p14:creationId xmlns:p14="http://schemas.microsoft.com/office/powerpoint/2010/main" val="12514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lide_photo">
    <p:spTree>
      <p:nvGrpSpPr>
        <p:cNvPr id="1" name=""/>
        <p:cNvGrpSpPr/>
        <p:nvPr/>
      </p:nvGrpSpPr>
      <p:grpSpPr>
        <a:xfrm>
          <a:off x="0" y="0"/>
          <a:ext cx="0" cy="0"/>
          <a:chOff x="0" y="0"/>
          <a:chExt cx="0" cy="0"/>
        </a:xfrm>
      </p:grpSpPr>
      <p:pic>
        <p:nvPicPr>
          <p:cNvPr id="7" name="Місце для зображення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28823" y="0"/>
            <a:ext cx="4267200" cy="6858000"/>
          </a:xfrm>
          <a:prstGeom prst="rect">
            <a:avLst/>
          </a:prstGeom>
        </p:spPr>
      </p:pic>
      <p:sp>
        <p:nvSpPr>
          <p:cNvPr id="13" name="Subtitle 2"/>
          <p:cNvSpPr>
            <a:spLocks noGrp="1"/>
          </p:cNvSpPr>
          <p:nvPr>
            <p:ph type="subTitle" idx="1" hasCustomPrompt="1"/>
          </p:nvPr>
        </p:nvSpPr>
        <p:spPr>
          <a:xfrm>
            <a:off x="0" y="959410"/>
            <a:ext cx="7928825" cy="711201"/>
          </a:xfrm>
          <a:prstGeom prst="rect">
            <a:avLst/>
          </a:prstGeom>
        </p:spPr>
        <p:txBody>
          <a:bodyPr>
            <a:normAutofit/>
          </a:bodyPr>
          <a:lstStyle>
            <a:lvl1pPr marL="808038" indent="0" algn="l">
              <a:buNone/>
              <a:defRPr sz="2000">
                <a:solidFill>
                  <a:schemeClr val="accent6"/>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Subtitle</a:t>
            </a:r>
          </a:p>
        </p:txBody>
      </p:sp>
      <p:sp>
        <p:nvSpPr>
          <p:cNvPr id="17" name="Slide Number Placeholder 4"/>
          <p:cNvSpPr>
            <a:spLocks noGrp="1"/>
          </p:cNvSpPr>
          <p:nvPr>
            <p:ph type="sldNum" sz="quarter" idx="12"/>
          </p:nvPr>
        </p:nvSpPr>
        <p:spPr>
          <a:xfrm>
            <a:off x="11343051" y="6172200"/>
            <a:ext cx="609601" cy="508000"/>
          </a:xfrm>
          <a:prstGeom prst="rect">
            <a:avLst/>
          </a:prstGeom>
          <a:solidFill>
            <a:srgbClr val="00A2DF"/>
          </a:solidFill>
        </p:spPr>
        <p:txBody>
          <a:bodyPr anchor="ctr"/>
          <a:lstStyle>
            <a:lvl1pPr algn="ctr">
              <a:defRPr sz="1600">
                <a:solidFill>
                  <a:schemeClr val="bg1"/>
                </a:solidFill>
              </a:defRPr>
            </a:lvl1pPr>
          </a:lstStyle>
          <a:p>
            <a:pPr marL="25400"/>
            <a:fld id="{8CDB717E-5021-4CFA-AADA-BD2242B286B0}" type="slidenum">
              <a:rPr lang="uk-UA" spc="-10" smtClean="0"/>
              <a:pPr marL="25400"/>
              <a:t>‹#›</a:t>
            </a:fld>
            <a:endParaRPr lang="uk-UA" spc="-10" dirty="0"/>
          </a:p>
        </p:txBody>
      </p:sp>
      <p:sp>
        <p:nvSpPr>
          <p:cNvPr id="6" name="Текст 5"/>
          <p:cNvSpPr>
            <a:spLocks noGrp="1"/>
          </p:cNvSpPr>
          <p:nvPr>
            <p:ph type="body" sz="quarter" idx="13" hasCustomPrompt="1"/>
          </p:nvPr>
        </p:nvSpPr>
        <p:spPr>
          <a:xfrm>
            <a:off x="812799" y="6516054"/>
            <a:ext cx="7116026" cy="153888"/>
          </a:xfrm>
        </p:spPr>
        <p:txBody>
          <a:bodyPr/>
          <a:lstStyle>
            <a:lvl1pPr marL="0" marR="0" indent="0" defTabSz="914400" eaLnBrk="1" fontAlgn="auto" latinLnBrk="0" hangingPunct="1">
              <a:lnSpc>
                <a:spcPct val="100000"/>
              </a:lnSpc>
              <a:spcBef>
                <a:spcPts val="0"/>
              </a:spcBef>
              <a:spcAft>
                <a:spcPts val="0"/>
              </a:spcAft>
              <a:buClrTx/>
              <a:buSzTx/>
              <a:buFontTx/>
              <a:buNone/>
              <a:tabLst/>
              <a:defRPr sz="1000">
                <a:solidFill>
                  <a:schemeClr val="bg1">
                    <a:lumMod val="50000"/>
                  </a:schemeClr>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Notes</a:t>
            </a:r>
            <a:endParaRPr lang="ru-RU" dirty="0"/>
          </a:p>
        </p:txBody>
      </p:sp>
      <p:sp>
        <p:nvSpPr>
          <p:cNvPr id="12" name="Title 5"/>
          <p:cNvSpPr>
            <a:spLocks noGrp="1"/>
          </p:cNvSpPr>
          <p:nvPr>
            <p:ph type="title" hasCustomPrompt="1"/>
          </p:nvPr>
        </p:nvSpPr>
        <p:spPr>
          <a:xfrm>
            <a:off x="-2526" y="359337"/>
            <a:ext cx="8666694" cy="615553"/>
          </a:xfrm>
          <a:prstGeom prst="rect">
            <a:avLst/>
          </a:prstGeom>
          <a:solidFill>
            <a:srgbClr val="00A2DF"/>
          </a:solidFill>
        </p:spPr>
        <p:txBody>
          <a:bodyPr vert="horz" wrap="square" lIns="0" tIns="0" rIns="0" bIns="0" rtlCol="0" anchor="t">
            <a:spAutoFit/>
          </a:bodyPr>
          <a:lstStyle>
            <a:lvl1pPr marL="808038" indent="0">
              <a:defRPr lang="en-US" dirty="0">
                <a:solidFill>
                  <a:schemeClr val="bg1"/>
                </a:solidFill>
              </a:defRPr>
            </a:lvl1pPr>
          </a:lstStyle>
          <a:p>
            <a:pPr marL="808038" lvl="0" indent="0">
              <a:lnSpc>
                <a:spcPts val="4800"/>
              </a:lnSpc>
              <a:spcBef>
                <a:spcPts val="0"/>
              </a:spcBef>
              <a:spcAft>
                <a:spcPts val="0"/>
              </a:spcAft>
            </a:pPr>
            <a:r>
              <a:rPr lang="en-US" dirty="0"/>
              <a:t>Title</a:t>
            </a:r>
          </a:p>
        </p:txBody>
      </p:sp>
      <p:sp>
        <p:nvSpPr>
          <p:cNvPr id="15" name="Місце для тексту 3"/>
          <p:cNvSpPr>
            <a:spLocks noGrp="1"/>
          </p:cNvSpPr>
          <p:nvPr>
            <p:ph type="body" sz="quarter" idx="15" hasCustomPrompt="1"/>
          </p:nvPr>
        </p:nvSpPr>
        <p:spPr>
          <a:xfrm>
            <a:off x="812802" y="1670611"/>
            <a:ext cx="7116024" cy="246221"/>
          </a:xfrm>
        </p:spPr>
        <p:txBody>
          <a:bodyPr/>
          <a:lstStyle>
            <a:lvl1pPr>
              <a:defRPr sz="1600"/>
            </a:lvl1pPr>
          </a:lstStyle>
          <a:p>
            <a:pPr lvl="0"/>
            <a:r>
              <a:rPr lang="en-US" dirty="0"/>
              <a:t>Text</a:t>
            </a:r>
            <a:endParaRPr lang="uk-UA" dirty="0"/>
          </a:p>
        </p:txBody>
      </p:sp>
      <p:pic>
        <p:nvPicPr>
          <p:cNvPr id="9" name="Рисунок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7123" y="319026"/>
            <a:ext cx="2024877" cy="571353"/>
          </a:xfrm>
          <a:prstGeom prst="rect">
            <a:avLst/>
          </a:prstGeom>
        </p:spPr>
      </p:pic>
    </p:spTree>
    <p:extLst>
      <p:ext uri="{BB962C8B-B14F-4D97-AF65-F5344CB8AC3E}">
        <p14:creationId xmlns:p14="http://schemas.microsoft.com/office/powerpoint/2010/main" val="133277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Slide Number Placeholder 4"/>
          <p:cNvSpPr>
            <a:spLocks noGrp="1"/>
          </p:cNvSpPr>
          <p:nvPr>
            <p:ph type="sldNum" sz="quarter" idx="4"/>
          </p:nvPr>
        </p:nvSpPr>
        <p:spPr>
          <a:xfrm>
            <a:off x="11328583" y="6172200"/>
            <a:ext cx="609601" cy="508000"/>
          </a:xfrm>
          <a:prstGeom prst="rect">
            <a:avLst/>
          </a:prstGeom>
          <a:solidFill>
            <a:srgbClr val="00A2DF"/>
          </a:solidFill>
        </p:spPr>
        <p:txBody>
          <a:bodyPr lIns="72000" rIns="72000" anchor="ctr"/>
          <a:lstStyle>
            <a:lvl1pPr algn="ctr">
              <a:defRPr sz="1200">
                <a:solidFill>
                  <a:schemeClr val="bg1"/>
                </a:solidFill>
              </a:defRPr>
            </a:lvl1pPr>
          </a:lstStyle>
          <a:p>
            <a:pPr marL="25400"/>
            <a:fld id="{81D60167-4931-47E6-BA6A-407CBD079E47}" type="slidenum">
              <a:rPr lang="uk-UA" spc="-10" smtClean="0"/>
              <a:pPr marL="25400"/>
              <a:t>‹#›</a:t>
            </a:fld>
            <a:endParaRPr lang="uk-UA" spc="-10" dirty="0"/>
          </a:p>
        </p:txBody>
      </p:sp>
      <p:sp>
        <p:nvSpPr>
          <p:cNvPr id="4" name="Holder 2"/>
          <p:cNvSpPr>
            <a:spLocks noGrp="1"/>
          </p:cNvSpPr>
          <p:nvPr>
            <p:ph type="title"/>
          </p:nvPr>
        </p:nvSpPr>
        <p:spPr>
          <a:xfrm>
            <a:off x="570896" y="398633"/>
            <a:ext cx="8128000" cy="430887"/>
          </a:xfrm>
          <a:prstGeom prst="rect">
            <a:avLst/>
          </a:prstGeom>
        </p:spPr>
        <p:txBody>
          <a:bodyPr vert="horz" wrap="square" lIns="0" tIns="0" rIns="0" bIns="0" rtlCol="0" anchor="ctr">
            <a:spAutoFit/>
          </a:bodyPr>
          <a:lstStyle/>
          <a:p>
            <a:pPr marL="0" lvl="0" algn="l" defTabSz="914400" rtl="0" eaLnBrk="1" latinLnBrk="0" hangingPunct="1">
              <a:spcBef>
                <a:spcPct val="0"/>
              </a:spcBef>
              <a:buFontTx/>
              <a:buNone/>
            </a:pPr>
            <a:r>
              <a:rPr lang="en-US" dirty="0"/>
              <a:t>Title</a:t>
            </a:r>
            <a:endParaRPr dirty="0"/>
          </a:p>
        </p:txBody>
      </p:sp>
      <p:sp>
        <p:nvSpPr>
          <p:cNvPr id="8" name="Holder 3"/>
          <p:cNvSpPr>
            <a:spLocks noGrp="1"/>
          </p:cNvSpPr>
          <p:nvPr>
            <p:ph type="body" idx="1"/>
          </p:nvPr>
        </p:nvSpPr>
        <p:spPr>
          <a:xfrm>
            <a:off x="609601" y="1458214"/>
            <a:ext cx="8128000" cy="307777"/>
          </a:xfrm>
          <a:prstGeom prst="rect">
            <a:avLst/>
          </a:prstGeom>
        </p:spPr>
        <p:txBody>
          <a:bodyPr wrap="square" lIns="0" tIns="0" rIns="0" bIns="0">
            <a:spAutoFit/>
          </a:bodyPr>
          <a:lstStyle>
            <a:lvl1pPr>
              <a:defRPr/>
            </a:lvl1pPr>
          </a:lstStyle>
          <a:p>
            <a:endParaRPr dirty="0"/>
          </a:p>
        </p:txBody>
      </p:sp>
      <p:pic>
        <p:nvPicPr>
          <p:cNvPr id="6" name="Рисунок 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167123" y="319026"/>
            <a:ext cx="2024877" cy="571353"/>
          </a:xfrm>
          <a:prstGeom prst="rect">
            <a:avLst/>
          </a:prstGeom>
        </p:spPr>
      </p:pic>
    </p:spTree>
    <p:extLst>
      <p:ext uri="{BB962C8B-B14F-4D97-AF65-F5344CB8AC3E}">
        <p14:creationId xmlns:p14="http://schemas.microsoft.com/office/powerpoint/2010/main" val="10917736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4" r:id="rId3"/>
    <p:sldLayoutId id="2147483675" r:id="rId4"/>
    <p:sldLayoutId id="2147483669" r:id="rId5"/>
    <p:sldLayoutId id="2147483677" r:id="rId6"/>
    <p:sldLayoutId id="2147483671" r:id="rId7"/>
    <p:sldLayoutId id="2147483676" r:id="rId8"/>
    <p:sldLayoutId id="2147483678" r:id="rId9"/>
    <p:sldLayoutId id="2147483679" r:id="rId10"/>
    <p:sldLayoutId id="2147483673" r:id="rId11"/>
  </p:sldLayoutIdLst>
  <p:hf hdr="0" ftr="0" dt="0"/>
  <p:txStyles>
    <p:titleStyle>
      <a:lvl1pPr>
        <a:defRPr sz="2800" b="1" kern="1200">
          <a:solidFill>
            <a:schemeClr val="tx2"/>
          </a:solidFill>
          <a:latin typeface="+mn-lt"/>
          <a:ea typeface="+mn-ea"/>
          <a:cs typeface="+mn-cs"/>
        </a:defRPr>
      </a:lvl1pPr>
    </p:titleStyle>
    <p:bodyStyle>
      <a:lvl1pPr marL="0">
        <a:defRPr sz="2000">
          <a:solidFill>
            <a:schemeClr val="tx1">
              <a:lumMod val="75000"/>
              <a:lumOff val="25000"/>
            </a:schemeClr>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512" userDrawn="1">
          <p15:clr>
            <a:srgbClr val="F26B43"/>
          </p15:clr>
        </p15:guide>
        <p15:guide id="3" orient="horz" pos="528" userDrawn="1">
          <p15:clr>
            <a:srgbClr val="F26B43"/>
          </p15:clr>
        </p15:guide>
        <p15:guide id="4" orient="horz" pos="240" userDrawn="1">
          <p15:clr>
            <a:srgbClr val="F26B43"/>
          </p15:clr>
        </p15:guide>
        <p15:guide id="5" pos="75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cw@utg.ua" TargetMode="Externa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hyperlink" Target="mailto:cw@utg.ua"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cw@utg.u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06400" y="1459976"/>
            <a:ext cx="5689600" cy="1930400"/>
          </a:xfrm>
        </p:spPr>
        <p:txBody>
          <a:bodyPr/>
          <a:lstStyle/>
          <a:p>
            <a:r>
              <a:rPr lang="en-US" b="1" dirty="0"/>
              <a:t>customs warehouse</a:t>
            </a:r>
            <a:endParaRPr lang="uk-UA" dirty="0"/>
          </a:p>
        </p:txBody>
      </p:sp>
      <p:sp>
        <p:nvSpPr>
          <p:cNvPr id="9" name="Підзаголовок 8"/>
          <p:cNvSpPr>
            <a:spLocks noGrp="1"/>
          </p:cNvSpPr>
          <p:nvPr>
            <p:ph type="subTitle" idx="1"/>
          </p:nvPr>
        </p:nvSpPr>
        <p:spPr>
          <a:xfrm>
            <a:off x="2351584" y="3502271"/>
            <a:ext cx="3744416" cy="914400"/>
          </a:xfrm>
        </p:spPr>
        <p:txBody>
          <a:bodyPr/>
          <a:lstStyle/>
          <a:p>
            <a:r>
              <a:rPr lang="en-US" sz="2000" dirty="0">
                <a:solidFill>
                  <a:srgbClr val="00B0F0"/>
                </a:solidFill>
                <a:cs typeface="Arial" panose="020B0604020202020204" pitchFamily="34" charset="0"/>
              </a:rPr>
              <a:t>Instructions for the Client of booking services </a:t>
            </a:r>
            <a:r>
              <a:rPr lang="en-US" sz="2000" dirty="0">
                <a:solidFill>
                  <a:srgbClr val="00A0E0"/>
                </a:solidFill>
                <a:cs typeface="Arial" panose="020B0604020202020204" pitchFamily="34" charset="0"/>
              </a:rPr>
              <a:t>in </a:t>
            </a:r>
            <a:r>
              <a:rPr lang="en-US" sz="2000" dirty="0">
                <a:solidFill>
                  <a:srgbClr val="00B0F0"/>
                </a:solidFill>
                <a:cs typeface="Arial" panose="020B0604020202020204" pitchFamily="34" charset="0"/>
              </a:rPr>
              <a:t>the customs warehouse</a:t>
            </a:r>
            <a:r>
              <a:rPr lang="uk-UA" sz="2000" dirty="0">
                <a:solidFill>
                  <a:srgbClr val="00B0F0"/>
                </a:solidFill>
                <a:cs typeface="Arial" panose="020B0604020202020204" pitchFamily="34" charset="0"/>
              </a:rPr>
              <a:t> (</a:t>
            </a:r>
            <a:r>
              <a:rPr lang="en-US" sz="2000" dirty="0">
                <a:solidFill>
                  <a:srgbClr val="00B0F0"/>
                </a:solidFill>
                <a:cs typeface="Arial" panose="020B0604020202020204" pitchFamily="34" charset="0"/>
              </a:rPr>
              <a:t>for Non-Residents)</a:t>
            </a:r>
            <a:endParaRPr lang="uk-UA" sz="2000" dirty="0">
              <a:solidFill>
                <a:srgbClr val="00B0F0"/>
              </a:solidFill>
              <a:cs typeface="Arial" panose="020B0604020202020204" pitchFamily="34" charset="0"/>
            </a:endParaRPr>
          </a:p>
          <a:p>
            <a:endParaRPr lang="uk-UA" dirty="0"/>
          </a:p>
        </p:txBody>
      </p:sp>
      <p:sp>
        <p:nvSpPr>
          <p:cNvPr id="10" name="Місце для тексту 9"/>
          <p:cNvSpPr>
            <a:spLocks noGrp="1"/>
          </p:cNvSpPr>
          <p:nvPr>
            <p:ph type="body" sz="quarter" idx="11"/>
          </p:nvPr>
        </p:nvSpPr>
        <p:spPr>
          <a:xfrm>
            <a:off x="2909829" y="4528566"/>
            <a:ext cx="3168353" cy="1723549"/>
          </a:xfrm>
        </p:spPr>
        <p:txBody>
          <a:bodyPr/>
          <a:lstStyle/>
          <a:p>
            <a:r>
              <a:rPr lang="en-US" sz="1600" b="0" dirty="0">
                <a:solidFill>
                  <a:schemeClr val="tx1"/>
                </a:solidFill>
                <a:cs typeface="Arial" panose="020B0604020202020204" pitchFamily="34" charset="0"/>
              </a:rPr>
              <a:t>Legal regulation</a:t>
            </a:r>
          </a:p>
          <a:p>
            <a:r>
              <a:rPr lang="en-US" sz="1600" b="0" dirty="0">
                <a:solidFill>
                  <a:schemeClr val="tx1"/>
                </a:solidFill>
                <a:cs typeface="Arial" panose="020B0604020202020204" pitchFamily="34" charset="0"/>
              </a:rPr>
              <a:t>Injection. Withdrawal. Chronology.</a:t>
            </a:r>
            <a:endParaRPr lang="uk-UA" sz="1600" b="0" dirty="0">
              <a:solidFill>
                <a:schemeClr val="tx1"/>
              </a:solidFill>
              <a:cs typeface="Arial" panose="020B0604020202020204" pitchFamily="34" charset="0"/>
            </a:endParaRPr>
          </a:p>
          <a:p>
            <a:r>
              <a:rPr lang="en-US" sz="1600" b="0" dirty="0">
                <a:solidFill>
                  <a:schemeClr val="tx1"/>
                </a:solidFill>
                <a:cs typeface="Arial" panose="020B0604020202020204" pitchFamily="34" charset="0"/>
              </a:rPr>
              <a:t>Customs Declaration</a:t>
            </a:r>
          </a:p>
          <a:p>
            <a:r>
              <a:rPr lang="en-US" sz="1600" b="0" dirty="0">
                <a:solidFill>
                  <a:schemeClr val="tx1"/>
                </a:solidFill>
                <a:cs typeface="Arial" panose="020B0604020202020204" pitchFamily="34" charset="0"/>
              </a:rPr>
              <a:t>Injection-withdrawal protocol</a:t>
            </a:r>
          </a:p>
          <a:p>
            <a:r>
              <a:rPr lang="en-US" sz="1600" b="0" dirty="0">
                <a:solidFill>
                  <a:schemeClr val="tx1"/>
                </a:solidFill>
              </a:rPr>
              <a:t>Delivery-Acceptance</a:t>
            </a:r>
          </a:p>
          <a:p>
            <a:r>
              <a:rPr lang="en-US" sz="1600" b="0" dirty="0">
                <a:solidFill>
                  <a:schemeClr val="tx1"/>
                </a:solidFill>
              </a:rPr>
              <a:t>Request for the ultimate owner</a:t>
            </a:r>
          </a:p>
          <a:p>
            <a:r>
              <a:rPr lang="en-US" sz="1600" b="0" dirty="0">
                <a:solidFill>
                  <a:schemeClr val="tx1"/>
                </a:solidFill>
              </a:rPr>
              <a:t> Change of customs regime</a:t>
            </a:r>
          </a:p>
        </p:txBody>
      </p:sp>
    </p:spTree>
    <p:extLst>
      <p:ext uri="{BB962C8B-B14F-4D97-AF65-F5344CB8AC3E}">
        <p14:creationId xmlns:p14="http://schemas.microsoft.com/office/powerpoint/2010/main" val="199483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pPr marL="25400"/>
            <a:fld id="{81D60167-4931-47E6-BA6A-407CBD079E47}" type="slidenum">
              <a:rPr lang="uk-UA" spc="-10" smtClean="0"/>
              <a:pPr marL="25400"/>
              <a:t>10</a:t>
            </a:fld>
            <a:endParaRPr lang="uk-UA" spc="-10" dirty="0"/>
          </a:p>
        </p:txBody>
      </p:sp>
      <p:sp>
        <p:nvSpPr>
          <p:cNvPr id="3" name="Заголовок 2"/>
          <p:cNvSpPr>
            <a:spLocks noGrp="1"/>
          </p:cNvSpPr>
          <p:nvPr>
            <p:ph type="title"/>
          </p:nvPr>
        </p:nvSpPr>
        <p:spPr>
          <a:xfrm>
            <a:off x="-2526" y="359337"/>
            <a:ext cx="8666694" cy="430887"/>
          </a:xfrm>
        </p:spPr>
        <p:txBody>
          <a:bodyPr/>
          <a:lstStyle/>
          <a:p>
            <a:r>
              <a:rPr lang="en-US" dirty="0"/>
              <a:t>Application for customs declaration 0.1</a:t>
            </a:r>
            <a:endParaRPr lang="uk-UA"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481" y="4772467"/>
            <a:ext cx="5912084" cy="823312"/>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828" y="1340768"/>
            <a:ext cx="3447834" cy="2993392"/>
          </a:xfrm>
          <a:prstGeom prst="rect">
            <a:avLst/>
          </a:prstGeom>
        </p:spPr>
      </p:pic>
      <p:sp>
        <p:nvSpPr>
          <p:cNvPr id="9" name="TextBox 8"/>
          <p:cNvSpPr txBox="1"/>
          <p:nvPr/>
        </p:nvSpPr>
        <p:spPr>
          <a:xfrm>
            <a:off x="803412" y="1594396"/>
            <a:ext cx="3240360" cy="823687"/>
          </a:xfrm>
          <a:prstGeom prst="rect">
            <a:avLst/>
          </a:prstGeom>
          <a:noFill/>
        </p:spPr>
        <p:txBody>
          <a:bodyPr wrap="square" rtlCol="0">
            <a:spAutoFit/>
          </a:bodyPr>
          <a:lstStyle/>
          <a:p>
            <a:r>
              <a:rPr lang="en-US" dirty="0"/>
              <a:t>1. Log in to the I-Platform under your login and password. Find the “Customs Declaration transactions”.</a:t>
            </a:r>
            <a:endParaRPr lang="ru-RU" dirty="0"/>
          </a:p>
        </p:txBody>
      </p:sp>
      <p:sp>
        <p:nvSpPr>
          <p:cNvPr id="10" name="Прямоугольник 9"/>
          <p:cNvSpPr/>
          <p:nvPr/>
        </p:nvSpPr>
        <p:spPr>
          <a:xfrm>
            <a:off x="803412" y="4707635"/>
            <a:ext cx="3635896" cy="823687"/>
          </a:xfrm>
          <a:prstGeom prst="rect">
            <a:avLst/>
          </a:prstGeom>
        </p:spPr>
        <p:txBody>
          <a:bodyPr wrap="square">
            <a:spAutoFit/>
          </a:bodyPr>
          <a:lstStyle/>
          <a:p>
            <a:r>
              <a:rPr lang="en-US" dirty="0"/>
              <a:t>2. In the selected transaction in the right corner of the menu, click on "Create </a:t>
            </a:r>
            <a:r>
              <a:rPr lang="en-US" dirty="0" err="1"/>
              <a:t>applicat</a:t>
            </a:r>
            <a:r>
              <a:rPr lang="en-US" dirty="0"/>
              <a:t>"</a:t>
            </a:r>
            <a:endParaRPr lang="ru-RU" dirty="0"/>
          </a:p>
        </p:txBody>
      </p:sp>
    </p:spTree>
    <p:extLst>
      <p:ext uri="{BB962C8B-B14F-4D97-AF65-F5344CB8AC3E}">
        <p14:creationId xmlns:p14="http://schemas.microsoft.com/office/powerpoint/2010/main" val="283781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pPr marL="25400"/>
            <a:fld id="{81D60167-4931-47E6-BA6A-407CBD079E47}" type="slidenum">
              <a:rPr lang="uk-UA" spc="-10" smtClean="0"/>
              <a:pPr marL="25400"/>
              <a:t>11</a:t>
            </a:fld>
            <a:endParaRPr lang="uk-UA" spc="-10" dirty="0"/>
          </a:p>
        </p:txBody>
      </p:sp>
      <p:sp>
        <p:nvSpPr>
          <p:cNvPr id="3" name="Заголовок 2"/>
          <p:cNvSpPr>
            <a:spLocks noGrp="1"/>
          </p:cNvSpPr>
          <p:nvPr>
            <p:ph type="title"/>
          </p:nvPr>
        </p:nvSpPr>
        <p:spPr>
          <a:xfrm>
            <a:off x="-2526" y="359337"/>
            <a:ext cx="8666694" cy="430887"/>
          </a:xfrm>
        </p:spPr>
        <p:txBody>
          <a:bodyPr/>
          <a:lstStyle/>
          <a:p>
            <a:r>
              <a:rPr lang="en-US" dirty="0"/>
              <a:t>Application for customs declaration 0.2</a:t>
            </a:r>
            <a:endParaRPr lang="uk-UA" dirty="0"/>
          </a:p>
        </p:txBody>
      </p:sp>
      <p:sp>
        <p:nvSpPr>
          <p:cNvPr id="4" name="TextBox 3"/>
          <p:cNvSpPr txBox="1"/>
          <p:nvPr/>
        </p:nvSpPr>
        <p:spPr>
          <a:xfrm>
            <a:off x="767408" y="1844824"/>
            <a:ext cx="3780420" cy="3749103"/>
          </a:xfrm>
          <a:prstGeom prst="rect">
            <a:avLst/>
          </a:prstGeom>
          <a:noFill/>
        </p:spPr>
        <p:txBody>
          <a:bodyPr wrap="square" rtlCol="0">
            <a:spAutoFit/>
          </a:bodyPr>
          <a:lstStyle/>
          <a:p>
            <a:r>
              <a:rPr lang="en-US" dirty="0"/>
              <a:t>3. Algorithm</a:t>
            </a:r>
            <a:r>
              <a:rPr lang="uk-UA" dirty="0"/>
              <a:t> </a:t>
            </a:r>
            <a:r>
              <a:rPr lang="en-US" dirty="0"/>
              <a:t>of application submission:</a:t>
            </a:r>
            <a:endParaRPr lang="uk-UA" dirty="0"/>
          </a:p>
          <a:p>
            <a:endParaRPr lang="uk-UA" dirty="0"/>
          </a:p>
          <a:p>
            <a:r>
              <a:rPr lang="en-US" dirty="0"/>
              <a:t>Choose the appropriate type of declaration;</a:t>
            </a:r>
            <a:endParaRPr lang="uk-UA" dirty="0"/>
          </a:p>
          <a:p>
            <a:endParaRPr lang="uk-UA" dirty="0"/>
          </a:p>
          <a:p>
            <a:r>
              <a:rPr lang="en-US" dirty="0"/>
              <a:t>Fill in the period of validity of the declaration and the deadline for execution of the application;</a:t>
            </a:r>
            <a:endParaRPr lang="uk-UA" dirty="0"/>
          </a:p>
          <a:p>
            <a:endParaRPr lang="uk-UA" dirty="0"/>
          </a:p>
          <a:p>
            <a:r>
              <a:rPr lang="en-US" dirty="0"/>
              <a:t>The code of the virtual point, Volume and its cost per thousand </a:t>
            </a:r>
            <a:r>
              <a:rPr lang="en-US" dirty="0" err="1"/>
              <a:t>kWt</a:t>
            </a:r>
            <a:r>
              <a:rPr lang="en-US" dirty="0"/>
              <a:t>*h - is filled in according to business needs;</a:t>
            </a:r>
            <a:endParaRPr lang="uk-UA" dirty="0"/>
          </a:p>
          <a:p>
            <a:endParaRPr lang="uk-UA" dirty="0"/>
          </a:p>
          <a:p>
            <a:r>
              <a:rPr lang="en-US" dirty="0"/>
              <a:t>Shipping documents certifying the declared amount of gas are attached to the application</a:t>
            </a:r>
            <a:endParaRPr lang="ru-RU" dirty="0"/>
          </a:p>
        </p:txBody>
      </p:sp>
      <p:sp>
        <p:nvSpPr>
          <p:cNvPr id="5" name="TextBox 4"/>
          <p:cNvSpPr txBox="1"/>
          <p:nvPr/>
        </p:nvSpPr>
        <p:spPr>
          <a:xfrm>
            <a:off x="4947026" y="5599854"/>
            <a:ext cx="6999710" cy="738664"/>
          </a:xfrm>
          <a:prstGeom prst="rect">
            <a:avLst/>
          </a:prstGeom>
          <a:noFill/>
        </p:spPr>
        <p:txBody>
          <a:bodyPr wrap="square" rtlCol="0">
            <a:spAutoFit/>
          </a:bodyPr>
          <a:lstStyle/>
          <a:p>
            <a:r>
              <a:rPr lang="en-US" sz="1400" dirty="0">
                <a:solidFill>
                  <a:srgbClr val="00A0E0"/>
                </a:solidFill>
              </a:rPr>
              <a:t>When creating an application, the key role is the correctness of filling in the columns on the declared amount of natural gas in accordance with the properly executed shipping documents.</a:t>
            </a:r>
            <a:endParaRPr lang="uk-UA" sz="1400" dirty="0">
              <a:solidFill>
                <a:srgbClr val="00A0E0"/>
              </a:solidFill>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6426" y="1345430"/>
            <a:ext cx="7126238" cy="4017272"/>
          </a:xfrm>
          <a:prstGeom prst="rect">
            <a:avLst/>
          </a:prstGeom>
        </p:spPr>
      </p:pic>
    </p:spTree>
    <p:extLst>
      <p:ext uri="{BB962C8B-B14F-4D97-AF65-F5344CB8AC3E}">
        <p14:creationId xmlns:p14="http://schemas.microsoft.com/office/powerpoint/2010/main" val="51845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26" y="359338"/>
            <a:ext cx="8978846" cy="443468"/>
          </a:xfrm>
        </p:spPr>
        <p:txBody>
          <a:bodyPr/>
          <a:lstStyle/>
          <a:p>
            <a:r>
              <a:rPr lang="en-US" dirty="0"/>
              <a:t>Injection/withdrawal protocol registration </a:t>
            </a:r>
            <a:r>
              <a:rPr lang="ru-RU" dirty="0"/>
              <a:t>(1</a:t>
            </a:r>
            <a:r>
              <a:rPr lang="en-US" dirty="0"/>
              <a:t>/4</a:t>
            </a:r>
            <a:r>
              <a:rPr lang="ru-RU" dirty="0"/>
              <a:t>)</a:t>
            </a:r>
          </a:p>
        </p:txBody>
      </p:sp>
      <p:sp>
        <p:nvSpPr>
          <p:cNvPr id="13" name="TextBox 12"/>
          <p:cNvSpPr txBox="1"/>
          <p:nvPr/>
        </p:nvSpPr>
        <p:spPr>
          <a:xfrm>
            <a:off x="263352" y="1959338"/>
            <a:ext cx="4536504" cy="823687"/>
          </a:xfrm>
          <a:prstGeom prst="rect">
            <a:avLst/>
          </a:prstGeom>
          <a:noFill/>
        </p:spPr>
        <p:txBody>
          <a:bodyPr wrap="square" rtlCol="0">
            <a:spAutoFit/>
          </a:bodyPr>
          <a:lstStyle/>
          <a:p>
            <a:pPr marL="342900" indent="-342900">
              <a:buAutoNum type="arabicPeriod"/>
            </a:pPr>
            <a:r>
              <a:rPr lang="en-US" dirty="0"/>
              <a:t>Authorize I-Platform using login and password</a:t>
            </a:r>
            <a:r>
              <a:rPr lang="uk-UA" dirty="0"/>
              <a:t>. </a:t>
            </a:r>
            <a:r>
              <a:rPr lang="en-US" dirty="0"/>
              <a:t>     </a:t>
            </a:r>
          </a:p>
          <a:p>
            <a:r>
              <a:rPr lang="en-US" dirty="0"/>
              <a:t>        Enter the transaction </a:t>
            </a:r>
            <a:r>
              <a:rPr lang="en-US" b="1" dirty="0"/>
              <a:t>Protocol of natural gas delivery acceptance during injection/withdrawal</a:t>
            </a:r>
            <a:endParaRPr lang="ru-RU" b="1" dirty="0"/>
          </a:p>
        </p:txBody>
      </p:sp>
      <p:sp>
        <p:nvSpPr>
          <p:cNvPr id="17" name="TextBox 16"/>
          <p:cNvSpPr txBox="1"/>
          <p:nvPr/>
        </p:nvSpPr>
        <p:spPr>
          <a:xfrm>
            <a:off x="287472" y="3939558"/>
            <a:ext cx="4536504" cy="336118"/>
          </a:xfrm>
          <a:prstGeom prst="rect">
            <a:avLst/>
          </a:prstGeom>
          <a:noFill/>
        </p:spPr>
        <p:txBody>
          <a:bodyPr wrap="square" rtlCol="0">
            <a:spAutoFit/>
          </a:bodyPr>
          <a:lstStyle/>
          <a:p>
            <a:r>
              <a:rPr lang="en-US" dirty="0"/>
              <a:t>2</a:t>
            </a:r>
            <a:r>
              <a:rPr lang="ru-RU" dirty="0"/>
              <a:t>. </a:t>
            </a:r>
            <a:r>
              <a:rPr lang="en-US" dirty="0"/>
              <a:t>Press “clock” button</a:t>
            </a:r>
            <a:endParaRPr lang="ru-RU" dirty="0"/>
          </a:p>
        </p:txBody>
      </p:sp>
      <p:sp>
        <p:nvSpPr>
          <p:cNvPr id="22" name="TextBox 21"/>
          <p:cNvSpPr txBox="1"/>
          <p:nvPr/>
        </p:nvSpPr>
        <p:spPr>
          <a:xfrm>
            <a:off x="295578" y="5145358"/>
            <a:ext cx="4536504" cy="336118"/>
          </a:xfrm>
          <a:prstGeom prst="rect">
            <a:avLst/>
          </a:prstGeom>
          <a:noFill/>
        </p:spPr>
        <p:txBody>
          <a:bodyPr wrap="square" rtlCol="0">
            <a:spAutoFit/>
          </a:bodyPr>
          <a:lstStyle/>
          <a:p>
            <a:r>
              <a:rPr lang="uk-UA" dirty="0"/>
              <a:t>3</a:t>
            </a:r>
            <a:r>
              <a:rPr lang="ru-RU" dirty="0"/>
              <a:t>. </a:t>
            </a:r>
            <a:r>
              <a:rPr lang="en-US" dirty="0"/>
              <a:t>Select the required protocol</a:t>
            </a:r>
            <a:endParaRPr lang="ru-RU" dirty="0"/>
          </a:p>
        </p:txBody>
      </p:sp>
      <p:grpSp>
        <p:nvGrpSpPr>
          <p:cNvPr id="10" name="Группа 9"/>
          <p:cNvGrpSpPr/>
          <p:nvPr/>
        </p:nvGrpSpPr>
        <p:grpSpPr>
          <a:xfrm>
            <a:off x="5077767" y="1842317"/>
            <a:ext cx="4143375" cy="1238250"/>
            <a:chOff x="5077767" y="1842317"/>
            <a:chExt cx="4143375" cy="1238250"/>
          </a:xfrm>
        </p:grpSpPr>
        <p:pic>
          <p:nvPicPr>
            <p:cNvPr id="9" name="Рисунок 8"/>
            <p:cNvPicPr>
              <a:picLocks noChangeAspect="1"/>
            </p:cNvPicPr>
            <p:nvPr/>
          </p:nvPicPr>
          <p:blipFill>
            <a:blip r:embed="rId2"/>
            <a:stretch>
              <a:fillRect/>
            </a:stretch>
          </p:blipFill>
          <p:spPr>
            <a:xfrm>
              <a:off x="5077767" y="1842317"/>
              <a:ext cx="4143375" cy="1238250"/>
            </a:xfrm>
            <a:prstGeom prst="rect">
              <a:avLst/>
            </a:prstGeom>
          </p:spPr>
        </p:pic>
        <p:sp>
          <p:nvSpPr>
            <p:cNvPr id="21" name="Прямоугольник 20"/>
            <p:cNvSpPr/>
            <p:nvPr/>
          </p:nvSpPr>
          <p:spPr>
            <a:xfrm>
              <a:off x="6268471" y="2087301"/>
              <a:ext cx="972108" cy="114923"/>
            </a:xfrm>
            <a:prstGeom prst="rect">
              <a:avLst/>
            </a:prstGeom>
            <a:solidFill>
              <a:srgbClr val="A2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7" name="Группа 6"/>
          <p:cNvGrpSpPr/>
          <p:nvPr/>
        </p:nvGrpSpPr>
        <p:grpSpPr>
          <a:xfrm>
            <a:off x="5085316" y="3672321"/>
            <a:ext cx="5029200" cy="971550"/>
            <a:chOff x="5077573" y="4596383"/>
            <a:chExt cx="5029200" cy="971550"/>
          </a:xfrm>
        </p:grpSpPr>
        <p:pic>
          <p:nvPicPr>
            <p:cNvPr id="6" name="Рисунок 5"/>
            <p:cNvPicPr>
              <a:picLocks noChangeAspect="1"/>
            </p:cNvPicPr>
            <p:nvPr/>
          </p:nvPicPr>
          <p:blipFill>
            <a:blip r:embed="rId3"/>
            <a:stretch>
              <a:fillRect/>
            </a:stretch>
          </p:blipFill>
          <p:spPr>
            <a:xfrm>
              <a:off x="5077573" y="4596383"/>
              <a:ext cx="5029200" cy="971550"/>
            </a:xfrm>
            <a:prstGeom prst="rect">
              <a:avLst/>
            </a:prstGeom>
          </p:spPr>
        </p:pic>
        <p:sp>
          <p:nvSpPr>
            <p:cNvPr id="23" name="Прямоугольник 22"/>
            <p:cNvSpPr/>
            <p:nvPr/>
          </p:nvSpPr>
          <p:spPr>
            <a:xfrm>
              <a:off x="5555940" y="4892535"/>
              <a:ext cx="271264" cy="30066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a:p>
          </p:txBody>
        </p:sp>
        <p:sp>
          <p:nvSpPr>
            <p:cNvPr id="24" name="Прямоугольник 23"/>
            <p:cNvSpPr/>
            <p:nvPr/>
          </p:nvSpPr>
          <p:spPr>
            <a:xfrm>
              <a:off x="7428148" y="5247450"/>
              <a:ext cx="900100" cy="131934"/>
            </a:xfrm>
            <a:prstGeom prst="rect">
              <a:avLst/>
            </a:prstGeom>
            <a:solidFill>
              <a:srgbClr val="E9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8" name="Рисунок 7"/>
          <p:cNvPicPr>
            <a:picLocks noChangeAspect="1"/>
          </p:cNvPicPr>
          <p:nvPr/>
        </p:nvPicPr>
        <p:blipFill>
          <a:blip r:embed="rId4"/>
          <a:stretch>
            <a:fillRect/>
          </a:stretch>
        </p:blipFill>
        <p:spPr>
          <a:xfrm>
            <a:off x="5085316" y="5151492"/>
            <a:ext cx="2638425" cy="323850"/>
          </a:xfrm>
          <a:prstGeom prst="rect">
            <a:avLst/>
          </a:prstGeom>
        </p:spPr>
      </p:pic>
    </p:spTree>
    <p:extLst>
      <p:ext uri="{BB962C8B-B14F-4D97-AF65-F5344CB8AC3E}">
        <p14:creationId xmlns:p14="http://schemas.microsoft.com/office/powerpoint/2010/main" val="426448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26" y="359337"/>
            <a:ext cx="8666694" cy="430887"/>
          </a:xfrm>
        </p:spPr>
        <p:txBody>
          <a:bodyPr/>
          <a:lstStyle/>
          <a:p>
            <a:r>
              <a:rPr lang="ru-RU" dirty="0" err="1"/>
              <a:t>Формування</a:t>
            </a:r>
            <a:r>
              <a:rPr lang="ru-RU" dirty="0"/>
              <a:t> акту при </a:t>
            </a:r>
            <a:r>
              <a:rPr lang="uk-UA" dirty="0"/>
              <a:t>відборі</a:t>
            </a:r>
            <a:r>
              <a:rPr lang="en-US" dirty="0"/>
              <a:t>/</a:t>
            </a:r>
            <a:r>
              <a:rPr lang="ru-RU" dirty="0" err="1"/>
              <a:t>закачуванні</a:t>
            </a:r>
            <a:r>
              <a:rPr lang="ru-RU" dirty="0"/>
              <a:t> газу</a:t>
            </a:r>
          </a:p>
        </p:txBody>
      </p:sp>
      <p:sp>
        <p:nvSpPr>
          <p:cNvPr id="50" name="TextBox 49"/>
          <p:cNvSpPr txBox="1"/>
          <p:nvPr/>
        </p:nvSpPr>
        <p:spPr>
          <a:xfrm>
            <a:off x="219830" y="905892"/>
            <a:ext cx="1924566" cy="276999"/>
          </a:xfrm>
          <a:prstGeom prst="rect">
            <a:avLst/>
          </a:prstGeom>
          <a:noFill/>
        </p:spPr>
        <p:txBody>
          <a:bodyPr wrap="none" rtlCol="0">
            <a:spAutoFit/>
          </a:bodyPr>
          <a:lstStyle/>
          <a:p>
            <a:r>
              <a:rPr lang="uk-UA" sz="1200" dirty="0"/>
              <a:t>4. </a:t>
            </a:r>
            <a:r>
              <a:rPr lang="en-US" sz="1200" dirty="0"/>
              <a:t>Fill out the required data:</a:t>
            </a:r>
            <a:endParaRPr lang="uk-UA" sz="1200" dirty="0"/>
          </a:p>
        </p:txBody>
      </p:sp>
      <p:sp>
        <p:nvSpPr>
          <p:cNvPr id="53" name="Заголовок 2"/>
          <p:cNvSpPr txBox="1">
            <a:spLocks/>
          </p:cNvSpPr>
          <p:nvPr/>
        </p:nvSpPr>
        <p:spPr>
          <a:xfrm>
            <a:off x="-2526" y="359338"/>
            <a:ext cx="8978846" cy="443468"/>
          </a:xfrm>
          <a:prstGeom prst="rect">
            <a:avLst/>
          </a:prstGeom>
          <a:solidFill>
            <a:srgbClr val="00A2DF"/>
          </a:solidFill>
        </p:spPr>
        <p:txBody>
          <a:bodyPr vert="horz" wrap="square" lIns="0" tIns="0" rIns="0" bIns="0" rtlCol="0" anchor="t">
            <a:spAutoFit/>
          </a:bodyPr>
          <a:lstStyle>
            <a:lvl1pPr marL="808038" indent="0">
              <a:defRPr lang="en-US" sz="2800" b="1" kern="1200" dirty="0">
                <a:solidFill>
                  <a:schemeClr val="bg1"/>
                </a:solidFill>
                <a:latin typeface="+mn-lt"/>
                <a:ea typeface="+mn-ea"/>
                <a:cs typeface="+mn-cs"/>
              </a:defRPr>
            </a:lvl1pPr>
          </a:lstStyle>
          <a:p>
            <a:pPr defTabSz="914400"/>
            <a:r>
              <a:rPr lang="en-US" dirty="0"/>
              <a:t>Injection/withdrawal protocol registration </a:t>
            </a:r>
            <a:r>
              <a:rPr lang="ru-RU" dirty="0"/>
              <a:t>(</a:t>
            </a:r>
            <a:r>
              <a:rPr lang="en-US" dirty="0"/>
              <a:t>2</a:t>
            </a:r>
            <a:r>
              <a:rPr lang="ru-RU" dirty="0"/>
              <a:t>/4)</a:t>
            </a:r>
          </a:p>
        </p:txBody>
      </p:sp>
      <p:pic>
        <p:nvPicPr>
          <p:cNvPr id="5" name="Рисунок 4">
            <a:extLst>
              <a:ext uri="{FF2B5EF4-FFF2-40B4-BE49-F238E27FC236}">
                <a16:creationId xmlns:a16="http://schemas.microsoft.com/office/drawing/2014/main" id="{3210C098-5C70-1CE3-7F50-EE98A5355DAA}"/>
              </a:ext>
            </a:extLst>
          </p:cNvPr>
          <p:cNvPicPr>
            <a:picLocks noChangeAspect="1"/>
          </p:cNvPicPr>
          <p:nvPr/>
        </p:nvPicPr>
        <p:blipFill>
          <a:blip r:embed="rId2"/>
          <a:stretch>
            <a:fillRect/>
          </a:stretch>
        </p:blipFill>
        <p:spPr>
          <a:xfrm>
            <a:off x="515380" y="1469336"/>
            <a:ext cx="10693188" cy="3928235"/>
          </a:xfrm>
          <a:prstGeom prst="rect">
            <a:avLst/>
          </a:prstGeom>
        </p:spPr>
      </p:pic>
      <p:sp>
        <p:nvSpPr>
          <p:cNvPr id="30" name="Прямоугольник 29"/>
          <p:cNvSpPr/>
          <p:nvPr/>
        </p:nvSpPr>
        <p:spPr>
          <a:xfrm>
            <a:off x="8040216" y="2492896"/>
            <a:ext cx="2808312" cy="18002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7" name="Овал 6">
            <a:extLst>
              <a:ext uri="{FF2B5EF4-FFF2-40B4-BE49-F238E27FC236}">
                <a16:creationId xmlns:a16="http://schemas.microsoft.com/office/drawing/2014/main" id="{6B5C2599-125C-A896-8F9E-0EAA6D42EE47}"/>
              </a:ext>
            </a:extLst>
          </p:cNvPr>
          <p:cNvSpPr/>
          <p:nvPr/>
        </p:nvSpPr>
        <p:spPr>
          <a:xfrm>
            <a:off x="736739" y="4401107"/>
            <a:ext cx="174685" cy="16570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TextBox 10">
            <a:extLst>
              <a:ext uri="{FF2B5EF4-FFF2-40B4-BE49-F238E27FC236}">
                <a16:creationId xmlns:a16="http://schemas.microsoft.com/office/drawing/2014/main" id="{DFAE3BC1-A200-1446-9FE3-A4F8FFB6D487}"/>
              </a:ext>
            </a:extLst>
          </p:cNvPr>
          <p:cNvSpPr txBox="1"/>
          <p:nvPr/>
        </p:nvSpPr>
        <p:spPr>
          <a:xfrm>
            <a:off x="995409" y="4356307"/>
            <a:ext cx="1265475" cy="276999"/>
          </a:xfrm>
          <a:prstGeom prst="rect">
            <a:avLst/>
          </a:prstGeom>
          <a:noFill/>
        </p:spPr>
        <p:txBody>
          <a:bodyPr wrap="none" rtlCol="0">
            <a:spAutoFit/>
          </a:bodyPr>
          <a:lstStyle/>
          <a:p>
            <a:r>
              <a:rPr lang="en-US" sz="1200" b="1" dirty="0"/>
              <a:t>Generate</a:t>
            </a:r>
            <a:r>
              <a:rPr lang="en-US" sz="1200" dirty="0"/>
              <a:t> volume</a:t>
            </a:r>
            <a:endParaRPr lang="uk-UA" sz="1200" dirty="0"/>
          </a:p>
        </p:txBody>
      </p:sp>
    </p:spTree>
    <p:extLst>
      <p:ext uri="{BB962C8B-B14F-4D97-AF65-F5344CB8AC3E}">
        <p14:creationId xmlns:p14="http://schemas.microsoft.com/office/powerpoint/2010/main" val="291382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463546" y="4283572"/>
            <a:ext cx="6393094" cy="1415968"/>
          </a:xfrm>
          <a:prstGeom prst="rect">
            <a:avLst/>
          </a:prstGeom>
        </p:spPr>
      </p:pic>
      <p:sp>
        <p:nvSpPr>
          <p:cNvPr id="3" name="Заголовок 2"/>
          <p:cNvSpPr>
            <a:spLocks noGrp="1"/>
          </p:cNvSpPr>
          <p:nvPr>
            <p:ph type="title"/>
          </p:nvPr>
        </p:nvSpPr>
        <p:spPr>
          <a:xfrm>
            <a:off x="-2526" y="359337"/>
            <a:ext cx="8666694" cy="430887"/>
          </a:xfrm>
        </p:spPr>
        <p:txBody>
          <a:bodyPr/>
          <a:lstStyle/>
          <a:p>
            <a:r>
              <a:rPr lang="ru-RU" dirty="0" err="1"/>
              <a:t>Формування</a:t>
            </a:r>
            <a:r>
              <a:rPr lang="ru-RU" dirty="0"/>
              <a:t> акту при </a:t>
            </a:r>
            <a:r>
              <a:rPr lang="uk-UA" dirty="0"/>
              <a:t>відборі</a:t>
            </a:r>
            <a:r>
              <a:rPr lang="en-US" dirty="0"/>
              <a:t>/</a:t>
            </a:r>
            <a:r>
              <a:rPr lang="ru-RU" dirty="0" err="1"/>
              <a:t>закачуванні</a:t>
            </a:r>
            <a:r>
              <a:rPr lang="ru-RU" dirty="0"/>
              <a:t> газу</a:t>
            </a:r>
          </a:p>
        </p:txBody>
      </p:sp>
      <p:sp>
        <p:nvSpPr>
          <p:cNvPr id="45" name="TextBox 44"/>
          <p:cNvSpPr txBox="1"/>
          <p:nvPr/>
        </p:nvSpPr>
        <p:spPr>
          <a:xfrm>
            <a:off x="689554" y="1244899"/>
            <a:ext cx="3457741" cy="276999"/>
          </a:xfrm>
          <a:prstGeom prst="rect">
            <a:avLst/>
          </a:prstGeom>
          <a:noFill/>
        </p:spPr>
        <p:txBody>
          <a:bodyPr wrap="none" rtlCol="0">
            <a:spAutoFit/>
          </a:bodyPr>
          <a:lstStyle/>
          <a:p>
            <a:r>
              <a:rPr lang="en-US" sz="1200" dirty="0"/>
              <a:t>Status of the document shall be changed to “</a:t>
            </a:r>
            <a:r>
              <a:rPr lang="en-US" sz="1200" b="1" dirty="0"/>
              <a:t>Saved</a:t>
            </a:r>
            <a:r>
              <a:rPr lang="en-US" sz="1200" dirty="0"/>
              <a:t>” </a:t>
            </a:r>
            <a:endParaRPr lang="uk-UA" sz="1200" dirty="0"/>
          </a:p>
        </p:txBody>
      </p:sp>
      <p:sp>
        <p:nvSpPr>
          <p:cNvPr id="46" name="TextBox 45"/>
          <p:cNvSpPr txBox="1"/>
          <p:nvPr/>
        </p:nvSpPr>
        <p:spPr>
          <a:xfrm>
            <a:off x="580502" y="1945133"/>
            <a:ext cx="3994491" cy="276999"/>
          </a:xfrm>
          <a:prstGeom prst="rect">
            <a:avLst/>
          </a:prstGeom>
          <a:noFill/>
        </p:spPr>
        <p:txBody>
          <a:bodyPr wrap="none" rtlCol="0">
            <a:spAutoFit/>
          </a:bodyPr>
          <a:lstStyle/>
          <a:p>
            <a:r>
              <a:rPr lang="uk-UA" sz="1200" dirty="0"/>
              <a:t>5. </a:t>
            </a:r>
            <a:r>
              <a:rPr lang="en-US" sz="1200" dirty="0"/>
              <a:t>Enter the created document and press “</a:t>
            </a:r>
            <a:r>
              <a:rPr lang="en-US" sz="1200" b="1" dirty="0"/>
              <a:t>Generate volume</a:t>
            </a:r>
            <a:r>
              <a:rPr lang="en-US" sz="1200" dirty="0"/>
              <a:t>”</a:t>
            </a:r>
            <a:endParaRPr lang="uk-UA" sz="1200" dirty="0"/>
          </a:p>
        </p:txBody>
      </p:sp>
      <p:sp>
        <p:nvSpPr>
          <p:cNvPr id="39" name="TextBox 38"/>
          <p:cNvSpPr txBox="1"/>
          <p:nvPr/>
        </p:nvSpPr>
        <p:spPr>
          <a:xfrm>
            <a:off x="580503" y="3452518"/>
            <a:ext cx="2823530" cy="276999"/>
          </a:xfrm>
          <a:prstGeom prst="rect">
            <a:avLst/>
          </a:prstGeom>
          <a:noFill/>
        </p:spPr>
        <p:txBody>
          <a:bodyPr wrap="none" rtlCol="0">
            <a:spAutoFit/>
          </a:bodyPr>
          <a:lstStyle/>
          <a:p>
            <a:r>
              <a:rPr lang="uk-UA" sz="1200" dirty="0"/>
              <a:t>6. </a:t>
            </a:r>
            <a:r>
              <a:rPr lang="en-US" sz="1200" dirty="0"/>
              <a:t>Press</a:t>
            </a:r>
            <a:r>
              <a:rPr lang="uk-UA" sz="1200" dirty="0"/>
              <a:t> «</a:t>
            </a:r>
            <a:r>
              <a:rPr lang="en-US" sz="1200" b="1" dirty="0"/>
              <a:t>Calculate volume</a:t>
            </a:r>
            <a:r>
              <a:rPr lang="uk-UA" sz="1200" dirty="0"/>
              <a:t>» </a:t>
            </a:r>
            <a:r>
              <a:rPr lang="en-US" sz="1200" dirty="0"/>
              <a:t>after </a:t>
            </a:r>
            <a:r>
              <a:rPr lang="uk-UA" sz="1200" dirty="0"/>
              <a:t>«</a:t>
            </a:r>
            <a:r>
              <a:rPr lang="en-US" sz="1200" b="1" dirty="0"/>
              <a:t>Done</a:t>
            </a:r>
            <a:r>
              <a:rPr lang="uk-UA" sz="1200" dirty="0"/>
              <a:t>»</a:t>
            </a:r>
          </a:p>
        </p:txBody>
      </p:sp>
      <p:cxnSp>
        <p:nvCxnSpPr>
          <p:cNvPr id="47" name="Прямая со стрелкой 46"/>
          <p:cNvCxnSpPr/>
          <p:nvPr/>
        </p:nvCxnSpPr>
        <p:spPr>
          <a:xfrm>
            <a:off x="6996100" y="3639711"/>
            <a:ext cx="45127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50" name="Группа 49"/>
          <p:cNvGrpSpPr/>
          <p:nvPr/>
        </p:nvGrpSpPr>
        <p:grpSpPr>
          <a:xfrm>
            <a:off x="518104" y="4372522"/>
            <a:ext cx="4648814" cy="1330422"/>
            <a:chOff x="456633" y="5221643"/>
            <a:chExt cx="4648814" cy="1330422"/>
          </a:xfrm>
        </p:grpSpPr>
        <p:sp>
          <p:nvSpPr>
            <p:cNvPr id="51" name="Овал 50"/>
            <p:cNvSpPr/>
            <p:nvPr/>
          </p:nvSpPr>
          <p:spPr>
            <a:xfrm>
              <a:off x="456633" y="5291706"/>
              <a:ext cx="171450" cy="16765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2" name="TextBox 51"/>
            <p:cNvSpPr txBox="1"/>
            <p:nvPr/>
          </p:nvSpPr>
          <p:spPr>
            <a:xfrm>
              <a:off x="661168" y="5221643"/>
              <a:ext cx="2575641" cy="276999"/>
            </a:xfrm>
            <a:prstGeom prst="rect">
              <a:avLst/>
            </a:prstGeom>
            <a:noFill/>
          </p:spPr>
          <p:txBody>
            <a:bodyPr wrap="none" rtlCol="0">
              <a:spAutoFit/>
            </a:bodyPr>
            <a:lstStyle/>
            <a:p>
              <a:r>
                <a:rPr lang="en-US" sz="1200" dirty="0"/>
                <a:t>Press</a:t>
              </a:r>
              <a:r>
                <a:rPr lang="uk-UA" sz="1200" dirty="0"/>
                <a:t> «</a:t>
              </a:r>
              <a:r>
                <a:rPr lang="en-US" sz="1200" b="1" dirty="0"/>
                <a:t>Generate protocol for signing</a:t>
              </a:r>
              <a:r>
                <a:rPr lang="uk-UA" sz="1200" dirty="0"/>
                <a:t>»</a:t>
              </a:r>
            </a:p>
          </p:txBody>
        </p:sp>
        <p:sp>
          <p:nvSpPr>
            <p:cNvPr id="55" name="Овал 54"/>
            <p:cNvSpPr/>
            <p:nvPr/>
          </p:nvSpPr>
          <p:spPr>
            <a:xfrm>
              <a:off x="456633" y="6021093"/>
              <a:ext cx="171450" cy="167652"/>
            </a:xfrm>
            <a:prstGeom prst="ellipse">
              <a:avLst/>
            </a:prstGeom>
            <a:solidFill>
              <a:srgbClr val="0BE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6" name="TextBox 55"/>
            <p:cNvSpPr txBox="1"/>
            <p:nvPr/>
          </p:nvSpPr>
          <p:spPr>
            <a:xfrm>
              <a:off x="661168" y="5951030"/>
              <a:ext cx="3411062" cy="276999"/>
            </a:xfrm>
            <a:prstGeom prst="rect">
              <a:avLst/>
            </a:prstGeom>
            <a:noFill/>
          </p:spPr>
          <p:txBody>
            <a:bodyPr wrap="none" rtlCol="0">
              <a:spAutoFit/>
            </a:bodyPr>
            <a:lstStyle/>
            <a:p>
              <a:r>
                <a:rPr lang="en-US" sz="1200" dirty="0"/>
                <a:t>Press</a:t>
              </a:r>
              <a:r>
                <a:rPr lang="uk-UA" sz="1200" dirty="0"/>
                <a:t> «</a:t>
              </a:r>
              <a:r>
                <a:rPr lang="en-US" sz="1200" b="1" dirty="0"/>
                <a:t>Add attachment</a:t>
              </a:r>
              <a:r>
                <a:rPr lang="uk-UA" sz="1200" dirty="0"/>
                <a:t>», </a:t>
              </a:r>
              <a:r>
                <a:rPr lang="en-US" sz="1200" dirty="0"/>
                <a:t>to upload signed protocol</a:t>
              </a:r>
              <a:endParaRPr lang="uk-UA" sz="1200" dirty="0"/>
            </a:p>
          </p:txBody>
        </p:sp>
        <p:sp>
          <p:nvSpPr>
            <p:cNvPr id="57" name="Овал 56"/>
            <p:cNvSpPr/>
            <p:nvPr/>
          </p:nvSpPr>
          <p:spPr>
            <a:xfrm>
              <a:off x="456633" y="6345129"/>
              <a:ext cx="171450" cy="1676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8" name="TextBox 57"/>
            <p:cNvSpPr txBox="1"/>
            <p:nvPr/>
          </p:nvSpPr>
          <p:spPr>
            <a:xfrm>
              <a:off x="661706" y="6275066"/>
              <a:ext cx="1954574" cy="276999"/>
            </a:xfrm>
            <a:prstGeom prst="rect">
              <a:avLst/>
            </a:prstGeom>
            <a:noFill/>
          </p:spPr>
          <p:txBody>
            <a:bodyPr wrap="none" rtlCol="0">
              <a:spAutoFit/>
            </a:bodyPr>
            <a:lstStyle/>
            <a:p>
              <a:r>
                <a:rPr lang="en-US" sz="1200" dirty="0"/>
                <a:t>Press</a:t>
              </a:r>
              <a:r>
                <a:rPr lang="uk-UA" sz="1200" dirty="0"/>
                <a:t> «</a:t>
              </a:r>
              <a:r>
                <a:rPr lang="en-US" sz="1200" b="1" dirty="0"/>
                <a:t>Send for processing</a:t>
              </a:r>
              <a:r>
                <a:rPr lang="uk-UA" sz="1200" dirty="0"/>
                <a:t>»</a:t>
              </a:r>
            </a:p>
          </p:txBody>
        </p:sp>
        <p:sp>
          <p:nvSpPr>
            <p:cNvPr id="62" name="TextBox 61"/>
            <p:cNvSpPr txBox="1"/>
            <p:nvPr/>
          </p:nvSpPr>
          <p:spPr>
            <a:xfrm>
              <a:off x="653716" y="5470678"/>
              <a:ext cx="4451731" cy="461665"/>
            </a:xfrm>
            <a:prstGeom prst="rect">
              <a:avLst/>
            </a:prstGeom>
            <a:noFill/>
          </p:spPr>
          <p:txBody>
            <a:bodyPr wrap="none" rtlCol="0">
              <a:spAutoFit/>
            </a:bodyPr>
            <a:lstStyle/>
            <a:p>
              <a:r>
                <a:rPr lang="en-US" sz="1200" dirty="0"/>
                <a:t>The system shall download generated protocol to Client’s file system</a:t>
              </a:r>
            </a:p>
            <a:p>
              <a:r>
                <a:rPr lang="en-US" sz="1200" dirty="0"/>
                <a:t>to sign and seal it. Use </a:t>
              </a:r>
              <a:r>
                <a:rPr lang="uk-UA" sz="1200" dirty="0"/>
                <a:t>«</a:t>
              </a:r>
              <a:r>
                <a:rPr lang="en-US" sz="1200" b="1" dirty="0"/>
                <a:t>Save a copy to the native file system</a:t>
              </a:r>
              <a:r>
                <a:rPr lang="uk-UA" sz="1200" dirty="0"/>
                <a:t>»</a:t>
              </a:r>
            </a:p>
          </p:txBody>
        </p:sp>
      </p:grpSp>
      <p:sp>
        <p:nvSpPr>
          <p:cNvPr id="61" name="Прямоугольник 60"/>
          <p:cNvSpPr/>
          <p:nvPr/>
        </p:nvSpPr>
        <p:spPr>
          <a:xfrm>
            <a:off x="5552316" y="4310269"/>
            <a:ext cx="6124304" cy="16971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3" name="Прямоугольник 62"/>
          <p:cNvSpPr/>
          <p:nvPr/>
        </p:nvSpPr>
        <p:spPr>
          <a:xfrm>
            <a:off x="5535161" y="4612560"/>
            <a:ext cx="812867" cy="129757"/>
          </a:xfrm>
          <a:prstGeom prst="rect">
            <a:avLst/>
          </a:prstGeom>
          <a:noFill/>
          <a:ln w="38100">
            <a:solidFill>
              <a:srgbClr val="0BEB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a:p>
        </p:txBody>
      </p:sp>
      <p:sp>
        <p:nvSpPr>
          <p:cNvPr id="64" name="Прямоугольник 63"/>
          <p:cNvSpPr/>
          <p:nvPr/>
        </p:nvSpPr>
        <p:spPr>
          <a:xfrm>
            <a:off x="10020436" y="5507708"/>
            <a:ext cx="792088" cy="153889"/>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a:p>
        </p:txBody>
      </p:sp>
      <p:sp>
        <p:nvSpPr>
          <p:cNvPr id="65" name="TextBox 64"/>
          <p:cNvSpPr txBox="1"/>
          <p:nvPr/>
        </p:nvSpPr>
        <p:spPr>
          <a:xfrm>
            <a:off x="580502" y="4041068"/>
            <a:ext cx="343364" cy="276999"/>
          </a:xfrm>
          <a:prstGeom prst="rect">
            <a:avLst/>
          </a:prstGeom>
          <a:noFill/>
        </p:spPr>
        <p:txBody>
          <a:bodyPr wrap="none" rtlCol="0">
            <a:spAutoFit/>
          </a:bodyPr>
          <a:lstStyle/>
          <a:p>
            <a:r>
              <a:rPr lang="uk-UA" sz="1200" dirty="0"/>
              <a:t>7.:</a:t>
            </a:r>
          </a:p>
        </p:txBody>
      </p:sp>
      <p:sp>
        <p:nvSpPr>
          <p:cNvPr id="66" name="Заголовок 2"/>
          <p:cNvSpPr txBox="1">
            <a:spLocks/>
          </p:cNvSpPr>
          <p:nvPr/>
        </p:nvSpPr>
        <p:spPr>
          <a:xfrm>
            <a:off x="-2526" y="359338"/>
            <a:ext cx="8978846" cy="443468"/>
          </a:xfrm>
          <a:prstGeom prst="rect">
            <a:avLst/>
          </a:prstGeom>
          <a:solidFill>
            <a:srgbClr val="00A2DF"/>
          </a:solidFill>
        </p:spPr>
        <p:txBody>
          <a:bodyPr vert="horz" wrap="square" lIns="0" tIns="0" rIns="0" bIns="0" rtlCol="0" anchor="t">
            <a:spAutoFit/>
          </a:bodyPr>
          <a:lstStyle>
            <a:lvl1pPr marL="808038" indent="0">
              <a:defRPr lang="en-US" sz="2800" b="1" kern="1200" dirty="0">
                <a:solidFill>
                  <a:schemeClr val="bg1"/>
                </a:solidFill>
                <a:latin typeface="+mn-lt"/>
                <a:ea typeface="+mn-ea"/>
                <a:cs typeface="+mn-cs"/>
              </a:defRPr>
            </a:lvl1pPr>
          </a:lstStyle>
          <a:p>
            <a:pPr defTabSz="914400"/>
            <a:r>
              <a:rPr lang="en-US" dirty="0"/>
              <a:t>Injection/withdrawal protocol registration </a:t>
            </a:r>
            <a:r>
              <a:rPr lang="ru-RU" dirty="0"/>
              <a:t>(</a:t>
            </a:r>
            <a:r>
              <a:rPr lang="en-US" dirty="0"/>
              <a:t>3</a:t>
            </a:r>
            <a:r>
              <a:rPr lang="ru-RU" dirty="0"/>
              <a:t>/4)</a:t>
            </a:r>
          </a:p>
        </p:txBody>
      </p:sp>
      <p:pic>
        <p:nvPicPr>
          <p:cNvPr id="5" name="Рисунок 4"/>
          <p:cNvPicPr>
            <a:picLocks noChangeAspect="1"/>
          </p:cNvPicPr>
          <p:nvPr/>
        </p:nvPicPr>
        <p:blipFill>
          <a:blip r:embed="rId3"/>
          <a:stretch>
            <a:fillRect/>
          </a:stretch>
        </p:blipFill>
        <p:spPr>
          <a:xfrm>
            <a:off x="5425884" y="1638106"/>
            <a:ext cx="3914775" cy="895350"/>
          </a:xfrm>
          <a:prstGeom prst="rect">
            <a:avLst/>
          </a:prstGeom>
        </p:spPr>
      </p:pic>
      <p:pic>
        <p:nvPicPr>
          <p:cNvPr id="6" name="Рисунок 5"/>
          <p:cNvPicPr>
            <a:picLocks noChangeAspect="1"/>
          </p:cNvPicPr>
          <p:nvPr/>
        </p:nvPicPr>
        <p:blipFill>
          <a:blip r:embed="rId4"/>
          <a:stretch>
            <a:fillRect/>
          </a:stretch>
        </p:blipFill>
        <p:spPr>
          <a:xfrm>
            <a:off x="5425884" y="3472084"/>
            <a:ext cx="1333500" cy="314325"/>
          </a:xfrm>
          <a:prstGeom prst="rect">
            <a:avLst/>
          </a:prstGeom>
        </p:spPr>
      </p:pic>
      <p:pic>
        <p:nvPicPr>
          <p:cNvPr id="8" name="Рисунок 7"/>
          <p:cNvPicPr>
            <a:picLocks noChangeAspect="1"/>
          </p:cNvPicPr>
          <p:nvPr/>
        </p:nvPicPr>
        <p:blipFill>
          <a:blip r:embed="rId5"/>
          <a:stretch>
            <a:fillRect/>
          </a:stretch>
        </p:blipFill>
        <p:spPr>
          <a:xfrm>
            <a:off x="7684086" y="3495896"/>
            <a:ext cx="628650" cy="266700"/>
          </a:xfrm>
          <a:prstGeom prst="rect">
            <a:avLst/>
          </a:prstGeom>
        </p:spPr>
      </p:pic>
      <p:pic>
        <p:nvPicPr>
          <p:cNvPr id="9" name="Рисунок 8"/>
          <p:cNvPicPr>
            <a:picLocks noChangeAspect="1"/>
          </p:cNvPicPr>
          <p:nvPr/>
        </p:nvPicPr>
        <p:blipFill>
          <a:blip r:embed="rId6"/>
          <a:stretch>
            <a:fillRect/>
          </a:stretch>
        </p:blipFill>
        <p:spPr>
          <a:xfrm>
            <a:off x="5463546" y="5918795"/>
            <a:ext cx="4362450" cy="390525"/>
          </a:xfrm>
          <a:prstGeom prst="rect">
            <a:avLst/>
          </a:prstGeom>
        </p:spPr>
      </p:pic>
      <p:sp>
        <p:nvSpPr>
          <p:cNvPr id="30" name="Прямоугольник 29"/>
          <p:cNvSpPr/>
          <p:nvPr/>
        </p:nvSpPr>
        <p:spPr>
          <a:xfrm>
            <a:off x="5446270" y="6083772"/>
            <a:ext cx="181678" cy="211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a:p>
        </p:txBody>
      </p:sp>
    </p:spTree>
    <p:extLst>
      <p:ext uri="{BB962C8B-B14F-4D97-AF65-F5344CB8AC3E}">
        <p14:creationId xmlns:p14="http://schemas.microsoft.com/office/powerpoint/2010/main" val="267945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26" y="359337"/>
            <a:ext cx="8666694" cy="430887"/>
          </a:xfrm>
        </p:spPr>
        <p:txBody>
          <a:bodyPr/>
          <a:lstStyle/>
          <a:p>
            <a:r>
              <a:rPr lang="ru-RU" dirty="0" err="1"/>
              <a:t>Формування</a:t>
            </a:r>
            <a:r>
              <a:rPr lang="ru-RU" dirty="0"/>
              <a:t> акту при </a:t>
            </a:r>
            <a:r>
              <a:rPr lang="uk-UA" dirty="0"/>
              <a:t>відборі</a:t>
            </a:r>
            <a:r>
              <a:rPr lang="en-US" dirty="0"/>
              <a:t>/</a:t>
            </a:r>
            <a:r>
              <a:rPr lang="ru-RU" dirty="0" err="1"/>
              <a:t>закачуванні</a:t>
            </a:r>
            <a:r>
              <a:rPr lang="ru-RU" dirty="0"/>
              <a:t> газу</a:t>
            </a:r>
          </a:p>
        </p:txBody>
      </p:sp>
      <p:sp>
        <p:nvSpPr>
          <p:cNvPr id="45" name="TextBox 44"/>
          <p:cNvSpPr txBox="1"/>
          <p:nvPr/>
        </p:nvSpPr>
        <p:spPr>
          <a:xfrm>
            <a:off x="443372" y="3596300"/>
            <a:ext cx="3980577" cy="276999"/>
          </a:xfrm>
          <a:prstGeom prst="rect">
            <a:avLst/>
          </a:prstGeom>
          <a:noFill/>
        </p:spPr>
        <p:txBody>
          <a:bodyPr wrap="none" rtlCol="0">
            <a:spAutoFit/>
          </a:bodyPr>
          <a:lstStyle/>
          <a:p>
            <a:r>
              <a:rPr lang="uk-UA" sz="1200" dirty="0"/>
              <a:t>8. </a:t>
            </a:r>
            <a:r>
              <a:rPr lang="en-US" sz="1200" dirty="0"/>
              <a:t>Status of the document changed to </a:t>
            </a:r>
            <a:r>
              <a:rPr lang="uk-UA" sz="1200" dirty="0"/>
              <a:t>«</a:t>
            </a:r>
            <a:r>
              <a:rPr lang="en-US" sz="1200" b="1" dirty="0"/>
              <a:t>Signed by the client</a:t>
            </a:r>
            <a:r>
              <a:rPr lang="uk-UA" sz="1200" dirty="0"/>
              <a:t>» </a:t>
            </a:r>
          </a:p>
        </p:txBody>
      </p:sp>
      <p:sp>
        <p:nvSpPr>
          <p:cNvPr id="25" name="TextBox 24"/>
          <p:cNvSpPr txBox="1"/>
          <p:nvPr/>
        </p:nvSpPr>
        <p:spPr>
          <a:xfrm>
            <a:off x="443371" y="3809864"/>
            <a:ext cx="4449360" cy="276999"/>
          </a:xfrm>
          <a:prstGeom prst="rect">
            <a:avLst/>
          </a:prstGeom>
          <a:noFill/>
        </p:spPr>
        <p:txBody>
          <a:bodyPr wrap="none" rtlCol="0">
            <a:spAutoFit/>
          </a:bodyPr>
          <a:lstStyle/>
          <a:p>
            <a:r>
              <a:rPr lang="uk-UA" sz="1200" dirty="0"/>
              <a:t>9. </a:t>
            </a:r>
            <a:r>
              <a:rPr lang="en-US" sz="1200" dirty="0"/>
              <a:t>After SSO signing status shall be - </a:t>
            </a:r>
            <a:r>
              <a:rPr lang="uk-UA" sz="1200" dirty="0"/>
              <a:t>«</a:t>
            </a:r>
            <a:r>
              <a:rPr lang="en-US" sz="1200" b="1" dirty="0"/>
              <a:t>Signed by the client and SSO</a:t>
            </a:r>
            <a:r>
              <a:rPr lang="uk-UA" sz="1200" dirty="0"/>
              <a:t>» </a:t>
            </a:r>
          </a:p>
        </p:txBody>
      </p:sp>
      <p:sp>
        <p:nvSpPr>
          <p:cNvPr id="26" name="TextBox 25"/>
          <p:cNvSpPr txBox="1"/>
          <p:nvPr/>
        </p:nvSpPr>
        <p:spPr>
          <a:xfrm>
            <a:off x="372422" y="4019776"/>
            <a:ext cx="4855753" cy="276999"/>
          </a:xfrm>
          <a:prstGeom prst="rect">
            <a:avLst/>
          </a:prstGeom>
          <a:noFill/>
        </p:spPr>
        <p:txBody>
          <a:bodyPr wrap="none" rtlCol="0">
            <a:spAutoFit/>
          </a:bodyPr>
          <a:lstStyle/>
          <a:p>
            <a:r>
              <a:rPr lang="uk-UA" sz="1200" dirty="0"/>
              <a:t>10. </a:t>
            </a:r>
            <a:r>
              <a:rPr lang="en-US" sz="1200" dirty="0"/>
              <a:t>After TSO signing status shall be - </a:t>
            </a:r>
            <a:r>
              <a:rPr lang="uk-UA" sz="1200" dirty="0"/>
              <a:t>«</a:t>
            </a:r>
            <a:r>
              <a:rPr lang="en-US" sz="1200" b="1" dirty="0"/>
              <a:t>Signed by the client, SSO and TSO</a:t>
            </a:r>
            <a:r>
              <a:rPr lang="uk-UA" sz="1200" dirty="0"/>
              <a:t>» </a:t>
            </a:r>
          </a:p>
        </p:txBody>
      </p:sp>
      <p:sp>
        <p:nvSpPr>
          <p:cNvPr id="27" name="TextBox 26"/>
          <p:cNvSpPr txBox="1"/>
          <p:nvPr/>
        </p:nvSpPr>
        <p:spPr>
          <a:xfrm>
            <a:off x="443371" y="4629036"/>
            <a:ext cx="8401659" cy="600164"/>
          </a:xfrm>
          <a:prstGeom prst="rect">
            <a:avLst/>
          </a:prstGeom>
          <a:noFill/>
        </p:spPr>
        <p:txBody>
          <a:bodyPr wrap="none" rtlCol="0">
            <a:spAutoFit/>
          </a:bodyPr>
          <a:lstStyle/>
          <a:p>
            <a:r>
              <a:rPr lang="en-US" sz="1100" i="1" dirty="0"/>
              <a:t>PDF document  will be sent to TSO side for signing - automatically. </a:t>
            </a:r>
          </a:p>
          <a:p>
            <a:r>
              <a:rPr lang="en-US" sz="1100" i="1" dirty="0"/>
              <a:t>After TSO protocol signing the application for additional customs declaration will be created within the corresponding functionality of I-Platform. </a:t>
            </a:r>
            <a:endParaRPr lang="uk-UA" sz="1100" i="1" dirty="0"/>
          </a:p>
          <a:p>
            <a:r>
              <a:rPr lang="en-US" sz="1100" dirty="0"/>
              <a:t> </a:t>
            </a:r>
            <a:endParaRPr lang="uk-UA" sz="1100" i="1" dirty="0"/>
          </a:p>
        </p:txBody>
      </p:sp>
      <p:sp>
        <p:nvSpPr>
          <p:cNvPr id="28" name="Заголовок 2"/>
          <p:cNvSpPr txBox="1">
            <a:spLocks/>
          </p:cNvSpPr>
          <p:nvPr/>
        </p:nvSpPr>
        <p:spPr>
          <a:xfrm>
            <a:off x="-2526" y="359338"/>
            <a:ext cx="8978846" cy="443468"/>
          </a:xfrm>
          <a:prstGeom prst="rect">
            <a:avLst/>
          </a:prstGeom>
          <a:solidFill>
            <a:srgbClr val="00A2DF"/>
          </a:solidFill>
        </p:spPr>
        <p:txBody>
          <a:bodyPr vert="horz" wrap="square" lIns="0" tIns="0" rIns="0" bIns="0" rtlCol="0" anchor="t">
            <a:spAutoFit/>
          </a:bodyPr>
          <a:lstStyle>
            <a:lvl1pPr marL="808038" indent="0">
              <a:defRPr lang="en-US" sz="2800" b="1" kern="1200" dirty="0">
                <a:solidFill>
                  <a:schemeClr val="bg1"/>
                </a:solidFill>
                <a:latin typeface="+mn-lt"/>
                <a:ea typeface="+mn-ea"/>
                <a:cs typeface="+mn-cs"/>
              </a:defRPr>
            </a:lvl1pPr>
          </a:lstStyle>
          <a:p>
            <a:pPr defTabSz="914400"/>
            <a:r>
              <a:rPr lang="en-US" dirty="0"/>
              <a:t>Injection/withdrawal protocol registration</a:t>
            </a:r>
            <a:r>
              <a:rPr lang="ru-RU" dirty="0"/>
              <a:t> (</a:t>
            </a:r>
            <a:r>
              <a:rPr lang="en-US" dirty="0"/>
              <a:t>4</a:t>
            </a:r>
            <a:r>
              <a:rPr lang="ru-RU" dirty="0"/>
              <a:t>/4)</a:t>
            </a:r>
          </a:p>
        </p:txBody>
      </p:sp>
      <p:pic>
        <p:nvPicPr>
          <p:cNvPr id="9" name="Рисунок 8"/>
          <p:cNvPicPr>
            <a:picLocks noChangeAspect="1"/>
          </p:cNvPicPr>
          <p:nvPr/>
        </p:nvPicPr>
        <p:blipFill>
          <a:blip r:embed="rId2"/>
          <a:stretch>
            <a:fillRect/>
          </a:stretch>
        </p:blipFill>
        <p:spPr>
          <a:xfrm>
            <a:off x="5574576" y="2296871"/>
            <a:ext cx="2157162" cy="661241"/>
          </a:xfrm>
          <a:prstGeom prst="rect">
            <a:avLst/>
          </a:prstGeom>
        </p:spPr>
      </p:pic>
      <p:sp>
        <p:nvSpPr>
          <p:cNvPr id="10" name="Прямоугольник 9"/>
          <p:cNvSpPr/>
          <p:nvPr/>
        </p:nvSpPr>
        <p:spPr>
          <a:xfrm>
            <a:off x="6528048" y="2636912"/>
            <a:ext cx="288032" cy="28795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a:p>
        </p:txBody>
      </p:sp>
      <p:sp>
        <p:nvSpPr>
          <p:cNvPr id="11" name="TextBox 10"/>
          <p:cNvSpPr txBox="1"/>
          <p:nvPr/>
        </p:nvSpPr>
        <p:spPr>
          <a:xfrm>
            <a:off x="443371" y="2584162"/>
            <a:ext cx="2638094" cy="276999"/>
          </a:xfrm>
          <a:prstGeom prst="rect">
            <a:avLst/>
          </a:prstGeom>
          <a:noFill/>
        </p:spPr>
        <p:txBody>
          <a:bodyPr wrap="none" rtlCol="0">
            <a:spAutoFit/>
          </a:bodyPr>
          <a:lstStyle/>
          <a:p>
            <a:r>
              <a:rPr lang="en-US" sz="1200" dirty="0"/>
              <a:t>Press</a:t>
            </a:r>
            <a:r>
              <a:rPr lang="uk-UA" sz="1200" dirty="0"/>
              <a:t> «</a:t>
            </a:r>
            <a:r>
              <a:rPr lang="en-US" sz="1200" b="1" dirty="0"/>
              <a:t>Import from native file system</a:t>
            </a:r>
            <a:r>
              <a:rPr lang="uk-UA" sz="1200" dirty="0"/>
              <a:t>»</a:t>
            </a:r>
          </a:p>
        </p:txBody>
      </p:sp>
      <p:pic>
        <p:nvPicPr>
          <p:cNvPr id="2" name="Рисунок 1"/>
          <p:cNvPicPr>
            <a:picLocks noChangeAspect="1"/>
          </p:cNvPicPr>
          <p:nvPr/>
        </p:nvPicPr>
        <p:blipFill>
          <a:blip r:embed="rId3"/>
          <a:stretch>
            <a:fillRect/>
          </a:stretch>
        </p:blipFill>
        <p:spPr>
          <a:xfrm>
            <a:off x="5574576" y="3474132"/>
            <a:ext cx="3048000" cy="828675"/>
          </a:xfrm>
          <a:prstGeom prst="rect">
            <a:avLst/>
          </a:prstGeom>
        </p:spPr>
      </p:pic>
    </p:spTree>
    <p:extLst>
      <p:ext uri="{BB962C8B-B14F-4D97-AF65-F5344CB8AC3E}">
        <p14:creationId xmlns:p14="http://schemas.microsoft.com/office/powerpoint/2010/main" val="200275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343051" y="5740152"/>
            <a:ext cx="609601" cy="508000"/>
          </a:xfrm>
        </p:spPr>
        <p:txBody>
          <a:bodyPr/>
          <a:lstStyle/>
          <a:p>
            <a:pPr marL="25400"/>
            <a:fld id="{81D60167-4931-47E6-BA6A-407CBD079E47}" type="slidenum">
              <a:rPr lang="uk-UA" spc="-10" smtClean="0"/>
              <a:pPr marL="25400"/>
              <a:t>16</a:t>
            </a:fld>
            <a:endParaRPr lang="uk-UA" spc="-10" dirty="0"/>
          </a:p>
        </p:txBody>
      </p:sp>
      <p:sp>
        <p:nvSpPr>
          <p:cNvPr id="3" name="Заголовок 2"/>
          <p:cNvSpPr>
            <a:spLocks noGrp="1"/>
          </p:cNvSpPr>
          <p:nvPr>
            <p:ph type="title"/>
          </p:nvPr>
        </p:nvSpPr>
        <p:spPr>
          <a:xfrm>
            <a:off x="-2526" y="359337"/>
            <a:ext cx="8666694" cy="430887"/>
          </a:xfrm>
        </p:spPr>
        <p:txBody>
          <a:bodyPr/>
          <a:lstStyle/>
          <a:p>
            <a:r>
              <a:rPr lang="en-US" dirty="0"/>
              <a:t>Delivery-acceptance of natural gas within USG</a:t>
            </a:r>
            <a:endParaRPr lang="ru-RU" dirty="0"/>
          </a:p>
        </p:txBody>
      </p:sp>
      <p:sp>
        <p:nvSpPr>
          <p:cNvPr id="7" name="TextBox 6"/>
          <p:cNvSpPr txBox="1"/>
          <p:nvPr/>
        </p:nvSpPr>
        <p:spPr>
          <a:xfrm>
            <a:off x="731803" y="1736812"/>
            <a:ext cx="4536504" cy="1067472"/>
          </a:xfrm>
          <a:prstGeom prst="rect">
            <a:avLst/>
          </a:prstGeom>
          <a:noFill/>
        </p:spPr>
        <p:txBody>
          <a:bodyPr wrap="square" rtlCol="0">
            <a:spAutoFit/>
          </a:bodyPr>
          <a:lstStyle/>
          <a:p>
            <a:pPr marL="342900" indent="-342900">
              <a:buAutoNum type="arabicPeriod"/>
            </a:pPr>
            <a:r>
              <a:rPr lang="en-US" b="1" dirty="0"/>
              <a:t>Client</a:t>
            </a:r>
            <a:r>
              <a:rPr lang="uk-UA" b="1" dirty="0"/>
              <a:t>:</a:t>
            </a:r>
            <a:r>
              <a:rPr lang="uk-UA" dirty="0"/>
              <a:t> </a:t>
            </a:r>
            <a:r>
              <a:rPr lang="en-US" dirty="0"/>
              <a:t>Submits Trading Notification(TN) in I-Platform</a:t>
            </a:r>
            <a:r>
              <a:rPr lang="ru-RU" dirty="0"/>
              <a:t>.</a:t>
            </a:r>
            <a:endParaRPr lang="en-US" dirty="0"/>
          </a:p>
          <a:p>
            <a:pPr marL="342900" indent="-342900">
              <a:buAutoNum type="arabicPeriod"/>
            </a:pPr>
            <a:endParaRPr lang="en-US" dirty="0"/>
          </a:p>
          <a:p>
            <a:r>
              <a:rPr lang="en-US" b="1" dirty="0"/>
              <a:t>        UGS: </a:t>
            </a:r>
            <a:r>
              <a:rPr lang="en-US" dirty="0"/>
              <a:t>Confirms Trading Notification</a:t>
            </a:r>
            <a:endParaRPr lang="uk-UA" dirty="0"/>
          </a:p>
        </p:txBody>
      </p:sp>
      <p:sp>
        <p:nvSpPr>
          <p:cNvPr id="10" name="TextBox 9"/>
          <p:cNvSpPr txBox="1"/>
          <p:nvPr/>
        </p:nvSpPr>
        <p:spPr>
          <a:xfrm>
            <a:off x="723746" y="3092759"/>
            <a:ext cx="4825334" cy="1318566"/>
          </a:xfrm>
          <a:prstGeom prst="rect">
            <a:avLst/>
          </a:prstGeom>
          <a:noFill/>
        </p:spPr>
        <p:txBody>
          <a:bodyPr wrap="square" rtlCol="0">
            <a:spAutoFit/>
          </a:bodyPr>
          <a:lstStyle/>
          <a:p>
            <a:r>
              <a:rPr lang="ru-RU" dirty="0"/>
              <a:t>2. </a:t>
            </a:r>
            <a:r>
              <a:rPr lang="en-US" b="1" dirty="0"/>
              <a:t>Client</a:t>
            </a:r>
            <a:r>
              <a:rPr lang="uk-UA" b="1" dirty="0"/>
              <a:t>:</a:t>
            </a:r>
            <a:r>
              <a:rPr lang="uk-UA" dirty="0"/>
              <a:t> </a:t>
            </a:r>
            <a:r>
              <a:rPr lang="en-US" sz="1600" dirty="0"/>
              <a:t>Downloads the Approval certificate within I-Platform in the “Report on Trading Notifications” transaction.</a:t>
            </a:r>
            <a:endParaRPr lang="uk-UA" sz="2400" dirty="0"/>
          </a:p>
          <a:p>
            <a:r>
              <a:rPr lang="uk-UA" dirty="0"/>
              <a:t>.</a:t>
            </a:r>
          </a:p>
          <a:p>
            <a:endParaRPr lang="ru-RU" dirty="0"/>
          </a:p>
        </p:txBody>
      </p:sp>
      <p:sp>
        <p:nvSpPr>
          <p:cNvPr id="11" name="TextBox 10"/>
          <p:cNvSpPr txBox="1"/>
          <p:nvPr/>
        </p:nvSpPr>
        <p:spPr>
          <a:xfrm>
            <a:off x="6420036" y="1736812"/>
            <a:ext cx="4644516" cy="2042610"/>
          </a:xfrm>
          <a:prstGeom prst="rect">
            <a:avLst/>
          </a:prstGeom>
          <a:noFill/>
        </p:spPr>
        <p:txBody>
          <a:bodyPr wrap="square" rtlCol="0">
            <a:spAutoFit/>
          </a:bodyPr>
          <a:lstStyle/>
          <a:p>
            <a:r>
              <a:rPr lang="en-US" dirty="0"/>
              <a:t>3</a:t>
            </a:r>
            <a:r>
              <a:rPr lang="ru-RU" dirty="0"/>
              <a:t>. </a:t>
            </a:r>
            <a:r>
              <a:rPr lang="en-US" b="1" dirty="0"/>
              <a:t>Client</a:t>
            </a:r>
            <a:r>
              <a:rPr lang="uk-UA" b="1" dirty="0"/>
              <a:t>:</a:t>
            </a:r>
            <a:r>
              <a:rPr lang="en-US" dirty="0"/>
              <a:t> For further customs clearance (residents only), for non-residents and residents is also applicable for </a:t>
            </a:r>
            <a:r>
              <a:rPr lang="en-US" dirty="0" err="1"/>
              <a:t>reexport</a:t>
            </a:r>
            <a:r>
              <a:rPr lang="en-US" dirty="0"/>
              <a:t> purposes -  the Client sends signed Approval certificate to </a:t>
            </a:r>
            <a:r>
              <a:rPr lang="en-US" dirty="0">
                <a:hlinkClick r:id="rId2"/>
              </a:rPr>
              <a:t>cw@utg.ua</a:t>
            </a:r>
            <a:r>
              <a:rPr lang="en-US" dirty="0"/>
              <a:t> and apply for the gas ownership reference.</a:t>
            </a:r>
          </a:p>
          <a:p>
            <a:endParaRPr lang="ru-RU" dirty="0"/>
          </a:p>
          <a:p>
            <a:r>
              <a:rPr lang="en-US" b="1" dirty="0"/>
              <a:t>UGS</a:t>
            </a:r>
            <a:r>
              <a:rPr lang="uk-UA" b="1" dirty="0"/>
              <a:t>: </a:t>
            </a:r>
            <a:r>
              <a:rPr lang="en-US" dirty="0"/>
              <a:t>CW division sends gas ownership reference to the Client.</a:t>
            </a:r>
            <a:endParaRPr lang="uk-UA" i="1" dirty="0"/>
          </a:p>
        </p:txBody>
      </p:sp>
      <p:grpSp>
        <p:nvGrpSpPr>
          <p:cNvPr id="8" name="Группа 7"/>
          <p:cNvGrpSpPr/>
          <p:nvPr/>
        </p:nvGrpSpPr>
        <p:grpSpPr>
          <a:xfrm>
            <a:off x="4686055" y="4275753"/>
            <a:ext cx="1265929" cy="802486"/>
            <a:chOff x="5487699" y="3623226"/>
            <a:chExt cx="1205647" cy="764272"/>
          </a:xfrm>
        </p:grpSpPr>
        <p:pic>
          <p:nvPicPr>
            <p:cNvPr id="9" name="Рисунок 8"/>
            <p:cNvPicPr>
              <a:picLocks noChangeAspect="1"/>
            </p:cNvPicPr>
            <p:nvPr/>
          </p:nvPicPr>
          <p:blipFill>
            <a:blip r:embed="rId3"/>
            <a:stretch>
              <a:fillRect/>
            </a:stretch>
          </p:blipFill>
          <p:spPr>
            <a:xfrm>
              <a:off x="5487699" y="3672066"/>
              <a:ext cx="1205647" cy="715432"/>
            </a:xfrm>
            <a:prstGeom prst="rect">
              <a:avLst/>
            </a:prstGeom>
          </p:spPr>
        </p:pic>
        <p:pic>
          <p:nvPicPr>
            <p:cNvPr id="12" name="Рисунок 11"/>
            <p:cNvPicPr>
              <a:picLocks noChangeAspect="1"/>
            </p:cNvPicPr>
            <p:nvPr/>
          </p:nvPicPr>
          <p:blipFill>
            <a:blip r:embed="rId4"/>
            <a:stretch>
              <a:fillRect/>
            </a:stretch>
          </p:blipFill>
          <p:spPr>
            <a:xfrm>
              <a:off x="5487699" y="3623226"/>
              <a:ext cx="1205647" cy="235887"/>
            </a:xfrm>
            <a:prstGeom prst="rect">
              <a:avLst/>
            </a:prstGeom>
          </p:spPr>
        </p:pic>
        <p:sp>
          <p:nvSpPr>
            <p:cNvPr id="13" name="Прямоугольник 12"/>
            <p:cNvSpPr/>
            <p:nvPr/>
          </p:nvSpPr>
          <p:spPr>
            <a:xfrm>
              <a:off x="5964508" y="4164748"/>
              <a:ext cx="252028" cy="2227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uk-UA" sz="2223"/>
            </a:p>
          </p:txBody>
        </p:sp>
      </p:grpSp>
      <p:pic>
        <p:nvPicPr>
          <p:cNvPr id="14" name="Рисунок 13"/>
          <p:cNvPicPr>
            <a:picLocks noChangeAspect="1"/>
          </p:cNvPicPr>
          <p:nvPr/>
        </p:nvPicPr>
        <p:blipFill>
          <a:blip r:embed="rId5"/>
          <a:stretch>
            <a:fillRect/>
          </a:stretch>
        </p:blipFill>
        <p:spPr>
          <a:xfrm>
            <a:off x="734246" y="4257092"/>
            <a:ext cx="3302036" cy="755551"/>
          </a:xfrm>
          <a:prstGeom prst="rect">
            <a:avLst/>
          </a:prstGeom>
        </p:spPr>
      </p:pic>
    </p:spTree>
    <p:extLst>
      <p:ext uri="{BB962C8B-B14F-4D97-AF65-F5344CB8AC3E}">
        <p14:creationId xmlns:p14="http://schemas.microsoft.com/office/powerpoint/2010/main" val="4179386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25400"/>
            <a:fld id="{81D60167-4931-47E6-BA6A-407CBD079E47}" type="slidenum">
              <a:rPr lang="uk-UA" spc="-10" smtClean="0"/>
              <a:pPr marL="25400"/>
              <a:t>17</a:t>
            </a:fld>
            <a:endParaRPr lang="uk-UA" spc="-10" dirty="0"/>
          </a:p>
        </p:txBody>
      </p:sp>
      <p:sp>
        <p:nvSpPr>
          <p:cNvPr id="3" name="Заголовок 2"/>
          <p:cNvSpPr>
            <a:spLocks noGrp="1"/>
          </p:cNvSpPr>
          <p:nvPr>
            <p:ph type="title"/>
          </p:nvPr>
        </p:nvSpPr>
        <p:spPr>
          <a:xfrm>
            <a:off x="-2526" y="359337"/>
            <a:ext cx="8666694" cy="861774"/>
          </a:xfrm>
        </p:spPr>
        <p:txBody>
          <a:bodyPr/>
          <a:lstStyle/>
          <a:p>
            <a:r>
              <a:rPr lang="en-US" dirty="0"/>
              <a:t>Templates</a:t>
            </a:r>
            <a:r>
              <a:rPr lang="uk-UA" dirty="0"/>
              <a:t>: </a:t>
            </a:r>
            <a:r>
              <a:rPr lang="en-US" dirty="0"/>
              <a:t>request for the ultimate owner.</a:t>
            </a:r>
            <a:br>
              <a:rPr lang="uk-UA" dirty="0"/>
            </a:br>
            <a:r>
              <a:rPr lang="en-US" dirty="0"/>
              <a:t>Certificate on ultimate owner.</a:t>
            </a:r>
            <a:endParaRPr lang="ru-RU" dirty="0"/>
          </a:p>
        </p:txBody>
      </p:sp>
      <p:sp>
        <p:nvSpPr>
          <p:cNvPr id="7" name="Прямоугольник 6"/>
          <p:cNvSpPr/>
          <p:nvPr/>
        </p:nvSpPr>
        <p:spPr>
          <a:xfrm>
            <a:off x="659396" y="2531795"/>
            <a:ext cx="5247051" cy="3745641"/>
          </a:xfrm>
          <a:prstGeom prst="rect">
            <a:avLst/>
          </a:prstGeom>
        </p:spPr>
        <p:txBody>
          <a:bodyPr wrap="square">
            <a:spAutoFit/>
          </a:bodyPr>
          <a:lstStyle/>
          <a:p>
            <a:r>
              <a:rPr lang="uk-UA" sz="1600" b="1" dirty="0"/>
              <a:t>                                                                             </a:t>
            </a:r>
            <a:r>
              <a:rPr lang="uk-UA" sz="1580" b="1" dirty="0"/>
              <a:t>JSC "</a:t>
            </a:r>
            <a:r>
              <a:rPr lang="uk-UA" sz="1580" b="1" dirty="0" err="1"/>
              <a:t>Ukrtransgaz</a:t>
            </a:r>
            <a:r>
              <a:rPr lang="uk-UA" sz="1580" b="1" dirty="0"/>
              <a:t>"</a:t>
            </a:r>
            <a:endParaRPr lang="uk-UA" sz="1580" dirty="0"/>
          </a:p>
          <a:p>
            <a:r>
              <a:rPr lang="en-US" sz="1580" dirty="0"/>
              <a:t> </a:t>
            </a:r>
            <a:endParaRPr lang="uk-UA" sz="1580" dirty="0"/>
          </a:p>
          <a:p>
            <a:pPr algn="just"/>
            <a:r>
              <a:rPr lang="en-US" sz="1580" dirty="0"/>
              <a:t>Dear Oleksandr Sydorchuk</a:t>
            </a:r>
            <a:endParaRPr lang="uk-UA" sz="1580" dirty="0"/>
          </a:p>
          <a:p>
            <a:pPr algn="just"/>
            <a:r>
              <a:rPr lang="en-US" sz="1580" dirty="0"/>
              <a:t> </a:t>
            </a:r>
            <a:endParaRPr lang="uk-UA" sz="1580" dirty="0"/>
          </a:p>
          <a:p>
            <a:pPr algn="just"/>
            <a:r>
              <a:rPr lang="en-US" sz="1580" dirty="0"/>
              <a:t>	Pursuant to paragraph 2.8 of the order of the Ministry of Finance of Ukraine № 629 of 30.05.2012 </a:t>
            </a:r>
            <a:r>
              <a:rPr lang="en-US" sz="1580" dirty="0">
                <a:solidFill>
                  <a:srgbClr val="FF0000"/>
                </a:solidFill>
              </a:rPr>
              <a:t>(name of the company, EIC-code)</a:t>
            </a:r>
            <a:r>
              <a:rPr lang="en-US" sz="1580" dirty="0"/>
              <a:t> requests information with confirmation of the ultimate owner of the gas received in accordance with the approval certificate </a:t>
            </a:r>
            <a:r>
              <a:rPr lang="en-US" sz="1580" dirty="0">
                <a:solidFill>
                  <a:srgbClr val="FF0000"/>
                </a:solidFill>
              </a:rPr>
              <a:t>No.</a:t>
            </a:r>
            <a:r>
              <a:rPr lang="en-US" sz="1580" dirty="0"/>
              <a:t>____________ </a:t>
            </a:r>
            <a:r>
              <a:rPr lang="en-US" sz="1580" dirty="0">
                <a:solidFill>
                  <a:srgbClr val="FF0000"/>
                </a:solidFill>
              </a:rPr>
              <a:t>dd.</a:t>
            </a:r>
            <a:r>
              <a:rPr lang="en-US" sz="1580" dirty="0"/>
              <a:t>________________ (approval certificate copy is attached), and placed in the customs warehouse in accordance with the additional customs declaration </a:t>
            </a:r>
            <a:r>
              <a:rPr lang="en-US" sz="1580" dirty="0">
                <a:solidFill>
                  <a:srgbClr val="FF0000"/>
                </a:solidFill>
              </a:rPr>
              <a:t>No. (additional customs declaration IM</a:t>
            </a:r>
            <a:r>
              <a:rPr lang="ru-RU" sz="1580" dirty="0">
                <a:solidFill>
                  <a:srgbClr val="FF0000"/>
                </a:solidFill>
              </a:rPr>
              <a:t> 11 ДР</a:t>
            </a:r>
            <a:r>
              <a:rPr lang="en-US" sz="1580" dirty="0">
                <a:solidFill>
                  <a:srgbClr val="FF0000"/>
                </a:solidFill>
              </a:rPr>
              <a:t>)</a:t>
            </a:r>
            <a:r>
              <a:rPr lang="en-US" sz="1580" dirty="0"/>
              <a:t> _______________ </a:t>
            </a:r>
            <a:r>
              <a:rPr lang="en-US" sz="1580" dirty="0">
                <a:solidFill>
                  <a:srgbClr val="FF0000"/>
                </a:solidFill>
              </a:rPr>
              <a:t>dd. </a:t>
            </a:r>
            <a:r>
              <a:rPr lang="en-US" sz="1580" dirty="0"/>
              <a:t>____________________.</a:t>
            </a:r>
            <a:endParaRPr lang="uk-UA" sz="1580" dirty="0"/>
          </a:p>
          <a:p>
            <a:pPr algn="r">
              <a:spcAft>
                <a:spcPts val="0"/>
              </a:spcAft>
            </a:pPr>
            <a:endParaRPr lang="ru-RU" sz="1600" dirty="0">
              <a:latin typeface="Calibri" panose="020F0502020204030204" pitchFamily="34" charset="0"/>
              <a:ea typeface="Calibri" panose="020F0502020204030204" pitchFamily="34" charset="0"/>
            </a:endParaRPr>
          </a:p>
        </p:txBody>
      </p:sp>
      <p:sp>
        <p:nvSpPr>
          <p:cNvPr id="6" name="TextBox 5"/>
          <p:cNvSpPr txBox="1"/>
          <p:nvPr/>
        </p:nvSpPr>
        <p:spPr>
          <a:xfrm>
            <a:off x="767408" y="1381875"/>
            <a:ext cx="2304256" cy="276999"/>
          </a:xfrm>
          <a:prstGeom prst="rect">
            <a:avLst/>
          </a:prstGeom>
          <a:noFill/>
        </p:spPr>
        <p:txBody>
          <a:bodyPr wrap="square" rtlCol="0">
            <a:spAutoFit/>
          </a:bodyPr>
          <a:lstStyle/>
          <a:p>
            <a:r>
              <a:rPr lang="en-US" sz="1200" i="1" dirty="0"/>
              <a:t>request for the ultimate owner</a:t>
            </a:r>
            <a:endParaRPr lang="ru-RU" sz="1200" i="1" dirty="0"/>
          </a:p>
        </p:txBody>
      </p:sp>
      <p:sp>
        <p:nvSpPr>
          <p:cNvPr id="23" name="TextBox 22"/>
          <p:cNvSpPr txBox="1"/>
          <p:nvPr/>
        </p:nvSpPr>
        <p:spPr>
          <a:xfrm>
            <a:off x="6996100" y="1381875"/>
            <a:ext cx="2304256" cy="276999"/>
          </a:xfrm>
          <a:prstGeom prst="rect">
            <a:avLst/>
          </a:prstGeom>
          <a:noFill/>
        </p:spPr>
        <p:txBody>
          <a:bodyPr wrap="square" rtlCol="0">
            <a:spAutoFit/>
          </a:bodyPr>
          <a:lstStyle/>
          <a:p>
            <a:r>
              <a:rPr lang="en-US" sz="1200" i="1" dirty="0"/>
              <a:t>certificate on ultimate owner</a:t>
            </a:r>
            <a:endParaRPr lang="ru-RU" sz="1200" i="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6060" y="1658874"/>
            <a:ext cx="4379985" cy="5285272"/>
          </a:xfrm>
          <a:prstGeom prst="rect">
            <a:avLst/>
          </a:prstGeom>
        </p:spPr>
      </p:pic>
    </p:spTree>
    <p:extLst>
      <p:ext uri="{BB962C8B-B14F-4D97-AF65-F5344CB8AC3E}">
        <p14:creationId xmlns:p14="http://schemas.microsoft.com/office/powerpoint/2010/main" val="3567673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25400"/>
            <a:fld id="{81D60167-4931-47E6-BA6A-407CBD079E47}" type="slidenum">
              <a:rPr lang="uk-UA" spc="-10" smtClean="0"/>
              <a:pPr marL="25400"/>
              <a:t>18</a:t>
            </a:fld>
            <a:endParaRPr lang="uk-UA" spc="-10" dirty="0"/>
          </a:p>
        </p:txBody>
      </p:sp>
      <p:sp>
        <p:nvSpPr>
          <p:cNvPr id="3" name="Заголовок 2"/>
          <p:cNvSpPr>
            <a:spLocks noGrp="1"/>
          </p:cNvSpPr>
          <p:nvPr>
            <p:ph type="title"/>
          </p:nvPr>
        </p:nvSpPr>
        <p:spPr>
          <a:xfrm>
            <a:off x="-18568" y="359337"/>
            <a:ext cx="8666694" cy="430887"/>
          </a:xfrm>
        </p:spPr>
        <p:txBody>
          <a:bodyPr/>
          <a:lstStyle/>
          <a:p>
            <a:r>
              <a:rPr lang="en-US" dirty="0"/>
              <a:t>Change of customs regime. Short-Haul - CW</a:t>
            </a:r>
            <a:endParaRPr lang="ru-RU" dirty="0"/>
          </a:p>
        </p:txBody>
      </p:sp>
      <p:sp>
        <p:nvSpPr>
          <p:cNvPr id="31" name="TextBox 30"/>
          <p:cNvSpPr txBox="1"/>
          <p:nvPr/>
        </p:nvSpPr>
        <p:spPr>
          <a:xfrm>
            <a:off x="504769" y="1655924"/>
            <a:ext cx="5159183" cy="579902"/>
          </a:xfrm>
          <a:prstGeom prst="rect">
            <a:avLst/>
          </a:prstGeom>
          <a:noFill/>
        </p:spPr>
        <p:txBody>
          <a:bodyPr wrap="square" rtlCol="0">
            <a:spAutoFit/>
          </a:bodyPr>
          <a:lstStyle/>
          <a:p>
            <a:r>
              <a:rPr lang="en-US" dirty="0"/>
              <a:t>1. Enter the I-Platform using Login and Password.</a:t>
            </a:r>
          </a:p>
          <a:p>
            <a:r>
              <a:rPr lang="en-US" dirty="0"/>
              <a:t>    Select the transaction “Create change of customs regime”.</a:t>
            </a:r>
            <a:endParaRPr lang="ru-RU" dirty="0"/>
          </a:p>
        </p:txBody>
      </p:sp>
      <p:sp>
        <p:nvSpPr>
          <p:cNvPr id="32" name="TextBox 31"/>
          <p:cNvSpPr txBox="1"/>
          <p:nvPr/>
        </p:nvSpPr>
        <p:spPr>
          <a:xfrm>
            <a:off x="504769" y="3681428"/>
            <a:ext cx="4536504" cy="336118"/>
          </a:xfrm>
          <a:prstGeom prst="rect">
            <a:avLst/>
          </a:prstGeom>
          <a:noFill/>
        </p:spPr>
        <p:txBody>
          <a:bodyPr wrap="square" rtlCol="0">
            <a:spAutoFit/>
          </a:bodyPr>
          <a:lstStyle/>
          <a:p>
            <a:r>
              <a:rPr lang="en-US" dirty="0"/>
              <a:t>2</a:t>
            </a:r>
            <a:r>
              <a:rPr lang="ru-RU" dirty="0"/>
              <a:t>. </a:t>
            </a:r>
            <a:r>
              <a:rPr lang="en-US" dirty="0"/>
              <a:t>Select current date and press ‘”clock button”.</a:t>
            </a:r>
            <a:endParaRPr lang="ru-RU" dirty="0"/>
          </a:p>
        </p:txBody>
      </p:sp>
      <p:sp>
        <p:nvSpPr>
          <p:cNvPr id="33" name="TextBox 32"/>
          <p:cNvSpPr txBox="1"/>
          <p:nvPr/>
        </p:nvSpPr>
        <p:spPr>
          <a:xfrm>
            <a:off x="511107" y="5685411"/>
            <a:ext cx="4536504" cy="336118"/>
          </a:xfrm>
          <a:prstGeom prst="rect">
            <a:avLst/>
          </a:prstGeom>
          <a:noFill/>
        </p:spPr>
        <p:txBody>
          <a:bodyPr wrap="square" rtlCol="0">
            <a:spAutoFit/>
          </a:bodyPr>
          <a:lstStyle/>
          <a:p>
            <a:r>
              <a:rPr lang="uk-UA" dirty="0"/>
              <a:t>3</a:t>
            </a:r>
            <a:r>
              <a:rPr lang="ru-RU" dirty="0"/>
              <a:t>.</a:t>
            </a:r>
            <a:r>
              <a:rPr lang="en-US" dirty="0"/>
              <a:t> Press the button “Create document”</a:t>
            </a:r>
            <a:endParaRPr lang="ru-RU" dirty="0"/>
          </a:p>
        </p:txBody>
      </p:sp>
      <p:grpSp>
        <p:nvGrpSpPr>
          <p:cNvPr id="6" name="Группа 5"/>
          <p:cNvGrpSpPr/>
          <p:nvPr/>
        </p:nvGrpSpPr>
        <p:grpSpPr>
          <a:xfrm>
            <a:off x="6528048" y="3681428"/>
            <a:ext cx="4464000" cy="1703070"/>
            <a:chOff x="6528048" y="3681428"/>
            <a:chExt cx="4464000" cy="1703070"/>
          </a:xfrm>
        </p:grpSpPr>
        <p:pic>
          <p:nvPicPr>
            <p:cNvPr id="21" name="Рисунок 20"/>
            <p:cNvPicPr/>
            <p:nvPr/>
          </p:nvPicPr>
          <p:blipFill rotWithShape="1">
            <a:blip r:embed="rId2"/>
            <a:srcRect l="-1" r="28123"/>
            <a:stretch/>
          </p:blipFill>
          <p:spPr>
            <a:xfrm>
              <a:off x="6528048" y="3681428"/>
              <a:ext cx="4464000" cy="1703070"/>
            </a:xfrm>
            <a:prstGeom prst="rect">
              <a:avLst/>
            </a:prstGeom>
          </p:spPr>
        </p:pic>
        <p:sp>
          <p:nvSpPr>
            <p:cNvPr id="5" name="Прямоугольник 4"/>
            <p:cNvSpPr/>
            <p:nvPr/>
          </p:nvSpPr>
          <p:spPr>
            <a:xfrm>
              <a:off x="9228348" y="4833156"/>
              <a:ext cx="648072" cy="108012"/>
            </a:xfrm>
            <a:prstGeom prst="rect">
              <a:avLst/>
            </a:prstGeom>
            <a:solidFill>
              <a:srgbClr val="DF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23" name="Рисунок 22"/>
          <p:cNvPicPr/>
          <p:nvPr/>
        </p:nvPicPr>
        <p:blipFill rotWithShape="1">
          <a:blip r:embed="rId3"/>
          <a:srcRect l="-5" r="28127"/>
          <a:stretch/>
        </p:blipFill>
        <p:spPr>
          <a:xfrm>
            <a:off x="6531147" y="5685861"/>
            <a:ext cx="4464000" cy="814070"/>
          </a:xfrm>
          <a:prstGeom prst="rect">
            <a:avLst/>
          </a:prstGeom>
        </p:spPr>
      </p:pic>
      <p:grpSp>
        <p:nvGrpSpPr>
          <p:cNvPr id="8" name="Группа 7"/>
          <p:cNvGrpSpPr/>
          <p:nvPr/>
        </p:nvGrpSpPr>
        <p:grpSpPr>
          <a:xfrm>
            <a:off x="6528047" y="1076064"/>
            <a:ext cx="4491197" cy="2424943"/>
            <a:chOff x="6528047" y="1076064"/>
            <a:chExt cx="4491197" cy="2424943"/>
          </a:xfrm>
        </p:grpSpPr>
        <p:pic>
          <p:nvPicPr>
            <p:cNvPr id="4" name="Рисунок 3"/>
            <p:cNvPicPr>
              <a:picLocks noChangeAspect="1"/>
            </p:cNvPicPr>
            <p:nvPr/>
          </p:nvPicPr>
          <p:blipFill rotWithShape="1">
            <a:blip r:embed="rId4"/>
            <a:srcRect l="844" r="-844" b="20692"/>
            <a:stretch/>
          </p:blipFill>
          <p:spPr>
            <a:xfrm>
              <a:off x="6528047" y="1076064"/>
              <a:ext cx="4491197" cy="2424943"/>
            </a:xfrm>
            <a:prstGeom prst="rect">
              <a:avLst/>
            </a:prstGeom>
          </p:spPr>
        </p:pic>
        <p:sp>
          <p:nvSpPr>
            <p:cNvPr id="7" name="Прямоугольник 6"/>
            <p:cNvSpPr/>
            <p:nvPr/>
          </p:nvSpPr>
          <p:spPr>
            <a:xfrm>
              <a:off x="8148228" y="1952836"/>
              <a:ext cx="515940" cy="180020"/>
            </a:xfrm>
            <a:prstGeom prst="rect">
              <a:avLst/>
            </a:prstGeom>
            <a:solidFill>
              <a:srgbClr val="A2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Tree>
    <p:extLst>
      <p:ext uri="{BB962C8B-B14F-4D97-AF65-F5344CB8AC3E}">
        <p14:creationId xmlns:p14="http://schemas.microsoft.com/office/powerpoint/2010/main" val="9962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5991379" y="1818923"/>
            <a:ext cx="5870766" cy="1939109"/>
            <a:chOff x="5991379" y="1846640"/>
            <a:chExt cx="5870766" cy="1939109"/>
          </a:xfrm>
        </p:grpSpPr>
        <p:pic>
          <p:nvPicPr>
            <p:cNvPr id="6" name="Рисунок 5"/>
            <p:cNvPicPr>
              <a:picLocks noChangeAspect="1"/>
            </p:cNvPicPr>
            <p:nvPr/>
          </p:nvPicPr>
          <p:blipFill>
            <a:blip r:embed="rId2"/>
            <a:stretch>
              <a:fillRect/>
            </a:stretch>
          </p:blipFill>
          <p:spPr>
            <a:xfrm>
              <a:off x="5991379" y="1846640"/>
              <a:ext cx="5870766" cy="1939109"/>
            </a:xfrm>
            <a:prstGeom prst="rect">
              <a:avLst/>
            </a:prstGeom>
          </p:spPr>
        </p:pic>
        <p:sp>
          <p:nvSpPr>
            <p:cNvPr id="8" name="Прямоугольник 7"/>
            <p:cNvSpPr/>
            <p:nvPr/>
          </p:nvSpPr>
          <p:spPr>
            <a:xfrm>
              <a:off x="7896200" y="2788478"/>
              <a:ext cx="936103" cy="136466"/>
            </a:xfrm>
            <a:prstGeom prst="rect">
              <a:avLst/>
            </a:prstGeom>
            <a:solidFill>
              <a:srgbClr val="E0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Прямоугольник 21"/>
            <p:cNvSpPr/>
            <p:nvPr/>
          </p:nvSpPr>
          <p:spPr>
            <a:xfrm>
              <a:off x="9012324" y="2803405"/>
              <a:ext cx="1548172" cy="121539"/>
            </a:xfrm>
            <a:prstGeom prst="rect">
              <a:avLst/>
            </a:prstGeom>
            <a:solidFill>
              <a:srgbClr val="E0E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3" name="Заголовок 2"/>
          <p:cNvSpPr>
            <a:spLocks noGrp="1"/>
          </p:cNvSpPr>
          <p:nvPr>
            <p:ph type="title"/>
          </p:nvPr>
        </p:nvSpPr>
        <p:spPr>
          <a:xfrm>
            <a:off x="-2526" y="359337"/>
            <a:ext cx="8666694" cy="430887"/>
          </a:xfrm>
        </p:spPr>
        <p:txBody>
          <a:bodyPr/>
          <a:lstStyle/>
          <a:p>
            <a:r>
              <a:rPr lang="en-US" dirty="0"/>
              <a:t>Change of customs regime. Short-Haul - CW</a:t>
            </a:r>
            <a:endParaRPr lang="ru-RU" dirty="0"/>
          </a:p>
        </p:txBody>
      </p:sp>
      <p:sp>
        <p:nvSpPr>
          <p:cNvPr id="2" name="Прямоугольник 1"/>
          <p:cNvSpPr/>
          <p:nvPr/>
        </p:nvSpPr>
        <p:spPr>
          <a:xfrm>
            <a:off x="787138" y="1772816"/>
            <a:ext cx="5204241" cy="2031325"/>
          </a:xfrm>
          <a:prstGeom prst="rect">
            <a:avLst/>
          </a:prstGeom>
        </p:spPr>
        <p:txBody>
          <a:bodyPr wrap="square">
            <a:spAutoFit/>
          </a:bodyPr>
          <a:lstStyle/>
          <a:p>
            <a:r>
              <a:rPr lang="en-US" sz="1400" b="1" dirty="0"/>
              <a:t>Gas day </a:t>
            </a:r>
            <a:r>
              <a:rPr lang="en-US" sz="1400" dirty="0"/>
              <a:t>– the date of Short -Haul payment to the TSO shall be indicated.</a:t>
            </a:r>
            <a:endParaRPr lang="uk-UA" sz="1400" dirty="0"/>
          </a:p>
          <a:p>
            <a:r>
              <a:rPr lang="en-US" sz="1400" b="1" dirty="0"/>
              <a:t>Document type</a:t>
            </a:r>
            <a:r>
              <a:rPr lang="uk-UA" sz="1400" b="1" dirty="0"/>
              <a:t> </a:t>
            </a:r>
            <a:r>
              <a:rPr lang="uk-UA" sz="1400" dirty="0"/>
              <a:t>–</a:t>
            </a:r>
            <a:r>
              <a:rPr lang="en-US" sz="1400" dirty="0"/>
              <a:t> for non-residents shall be used exclusively the Document type </a:t>
            </a:r>
            <a:r>
              <a:rPr lang="en-US" sz="1400" u="sng" dirty="0"/>
              <a:t>Short</a:t>
            </a:r>
            <a:r>
              <a:rPr lang="uk-UA" sz="1400" u="sng" dirty="0"/>
              <a:t>-</a:t>
            </a:r>
            <a:r>
              <a:rPr lang="en-US" sz="1400" u="sng" dirty="0"/>
              <a:t>haul</a:t>
            </a:r>
            <a:r>
              <a:rPr lang="uk-UA" sz="1400" u="sng" dirty="0"/>
              <a:t> – </a:t>
            </a:r>
            <a:r>
              <a:rPr lang="en-US" sz="1400" u="sng" dirty="0"/>
              <a:t>Customs warehouse</a:t>
            </a:r>
            <a:r>
              <a:rPr lang="uk-UA" sz="1400" dirty="0"/>
              <a:t>;</a:t>
            </a:r>
          </a:p>
          <a:p>
            <a:r>
              <a:rPr lang="en-US" sz="1400" b="1" dirty="0"/>
              <a:t>Volume</a:t>
            </a:r>
            <a:r>
              <a:rPr lang="en-US" sz="1400" dirty="0"/>
              <a:t> – volume of natural gas that shall be changed with respect to the customs regime</a:t>
            </a:r>
            <a:r>
              <a:rPr lang="uk-UA" sz="1400" dirty="0"/>
              <a:t>;</a:t>
            </a:r>
          </a:p>
          <a:p>
            <a:r>
              <a:rPr lang="en-US" sz="1400" b="1" dirty="0"/>
              <a:t>Basis (customs declaration) </a:t>
            </a:r>
            <a:r>
              <a:rPr lang="en-US" sz="1400" dirty="0"/>
              <a:t>– for this type of document is not applicable (</a:t>
            </a:r>
            <a:r>
              <a:rPr lang="en-US" sz="1400" u="sng" dirty="0"/>
              <a:t>leave empty</a:t>
            </a:r>
            <a:r>
              <a:rPr lang="en-US" sz="1400" dirty="0"/>
              <a:t>)</a:t>
            </a:r>
            <a:r>
              <a:rPr lang="uk-UA" sz="1400" dirty="0"/>
              <a:t>;</a:t>
            </a:r>
          </a:p>
          <a:p>
            <a:r>
              <a:rPr lang="en-US" sz="1400" b="1" dirty="0"/>
              <a:t>Consignment</a:t>
            </a:r>
            <a:r>
              <a:rPr lang="uk-UA" sz="1400" dirty="0"/>
              <a:t> – </a:t>
            </a:r>
            <a:r>
              <a:rPr lang="en-US" sz="1400" dirty="0"/>
              <a:t>shall be selected from the list (IM 74 </a:t>
            </a:r>
            <a:r>
              <a:rPr lang="ru-RU" sz="1400" dirty="0"/>
              <a:t>ДР</a:t>
            </a:r>
            <a:r>
              <a:rPr lang="en-US" sz="1400" dirty="0"/>
              <a:t>).</a:t>
            </a:r>
            <a:endParaRPr lang="uk-UA" sz="1400" dirty="0"/>
          </a:p>
        </p:txBody>
      </p:sp>
      <p:sp>
        <p:nvSpPr>
          <p:cNvPr id="5" name="Прямоугольник 4"/>
          <p:cNvSpPr/>
          <p:nvPr/>
        </p:nvSpPr>
        <p:spPr>
          <a:xfrm>
            <a:off x="10704512" y="3534428"/>
            <a:ext cx="599288" cy="2186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7" name="Прямая со стрелкой 6"/>
          <p:cNvCxnSpPr/>
          <p:nvPr/>
        </p:nvCxnSpPr>
        <p:spPr>
          <a:xfrm flipV="1">
            <a:off x="11028548" y="3804141"/>
            <a:ext cx="0" cy="24400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Группа 39"/>
          <p:cNvGrpSpPr/>
          <p:nvPr/>
        </p:nvGrpSpPr>
        <p:grpSpPr>
          <a:xfrm>
            <a:off x="5523586" y="4700131"/>
            <a:ext cx="6660740" cy="953770"/>
            <a:chOff x="911424" y="4581128"/>
            <a:chExt cx="6660740" cy="953770"/>
          </a:xfrm>
        </p:grpSpPr>
        <p:grpSp>
          <p:nvGrpSpPr>
            <p:cNvPr id="37" name="Группа 36"/>
            <p:cNvGrpSpPr/>
            <p:nvPr/>
          </p:nvGrpSpPr>
          <p:grpSpPr>
            <a:xfrm>
              <a:off x="911424" y="4581128"/>
              <a:ext cx="6210300" cy="953770"/>
              <a:chOff x="911424" y="4581128"/>
              <a:chExt cx="6210300" cy="953770"/>
            </a:xfrm>
          </p:grpSpPr>
          <p:pic>
            <p:nvPicPr>
              <p:cNvPr id="89" name="Рисунок 88"/>
              <p:cNvPicPr/>
              <p:nvPr/>
            </p:nvPicPr>
            <p:blipFill>
              <a:blip r:embed="rId3"/>
              <a:stretch>
                <a:fillRect/>
              </a:stretch>
            </p:blipFill>
            <p:spPr>
              <a:xfrm>
                <a:off x="911424" y="4581128"/>
                <a:ext cx="6210300" cy="953770"/>
              </a:xfrm>
              <a:prstGeom prst="rect">
                <a:avLst/>
              </a:prstGeom>
            </p:spPr>
          </p:pic>
          <p:pic>
            <p:nvPicPr>
              <p:cNvPr id="34" name="Рисунок 33"/>
              <p:cNvPicPr>
                <a:picLocks noChangeAspect="1"/>
              </p:cNvPicPr>
              <p:nvPr/>
            </p:nvPicPr>
            <p:blipFill>
              <a:blip r:embed="rId4"/>
              <a:stretch>
                <a:fillRect/>
              </a:stretch>
            </p:blipFill>
            <p:spPr>
              <a:xfrm>
                <a:off x="4259796" y="4833156"/>
                <a:ext cx="864096" cy="150481"/>
              </a:xfrm>
              <a:prstGeom prst="rect">
                <a:avLst/>
              </a:prstGeom>
            </p:spPr>
          </p:pic>
        </p:grpSp>
        <p:cxnSp>
          <p:nvCxnSpPr>
            <p:cNvPr id="91" name="Прямая со стрелкой 90"/>
            <p:cNvCxnSpPr/>
            <p:nvPr/>
          </p:nvCxnSpPr>
          <p:spPr>
            <a:xfrm flipH="1">
              <a:off x="7121724" y="4941168"/>
              <a:ext cx="45044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3" name="Прямоугольник 92"/>
            <p:cNvSpPr/>
            <p:nvPr/>
          </p:nvSpPr>
          <p:spPr>
            <a:xfrm>
              <a:off x="2789315" y="5370387"/>
              <a:ext cx="534378" cy="16451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0" name="Прямоугольник 19"/>
          <p:cNvSpPr/>
          <p:nvPr/>
        </p:nvSpPr>
        <p:spPr>
          <a:xfrm>
            <a:off x="822764" y="4700131"/>
            <a:ext cx="4580881" cy="1384995"/>
          </a:xfrm>
          <a:prstGeom prst="rect">
            <a:avLst/>
          </a:prstGeom>
        </p:spPr>
        <p:txBody>
          <a:bodyPr wrap="square">
            <a:spAutoFit/>
          </a:bodyPr>
          <a:lstStyle/>
          <a:p>
            <a:r>
              <a:rPr lang="en-US" sz="1400" dirty="0"/>
              <a:t>After creation of the Document it shall be line-selected and pressed button </a:t>
            </a:r>
            <a:r>
              <a:rPr lang="en-US" sz="1400" b="1" dirty="0"/>
              <a:t>Send document</a:t>
            </a:r>
            <a:r>
              <a:rPr lang="en-US" sz="1400" dirty="0"/>
              <a:t>.</a:t>
            </a:r>
          </a:p>
          <a:p>
            <a:r>
              <a:rPr lang="en-US" sz="1400" dirty="0"/>
              <a:t>As soon as the Operator will confirm the Document, the Status of the Document will change from “In processing” to </a:t>
            </a:r>
            <a:r>
              <a:rPr lang="en-US" sz="1400" b="1" u="sng" dirty="0"/>
              <a:t>“Confirmed</a:t>
            </a:r>
            <a:r>
              <a:rPr lang="en-US" sz="1400" u="sng" dirty="0"/>
              <a:t>”</a:t>
            </a:r>
            <a:endParaRPr lang="uk-UA" sz="1400" u="sng" dirty="0"/>
          </a:p>
          <a:p>
            <a:endParaRPr lang="uk-UA" sz="1400" dirty="0"/>
          </a:p>
        </p:txBody>
      </p:sp>
    </p:spTree>
    <p:extLst>
      <p:ext uri="{BB962C8B-B14F-4D97-AF65-F5344CB8AC3E}">
        <p14:creationId xmlns:p14="http://schemas.microsoft.com/office/powerpoint/2010/main" val="113954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pPr marL="25400"/>
            <a:fld id="{81D60167-4931-47E6-BA6A-407CBD079E47}" type="slidenum">
              <a:rPr lang="uk-UA" spc="-10" smtClean="0"/>
              <a:pPr marL="25400"/>
              <a:t>2</a:t>
            </a:fld>
            <a:endParaRPr lang="uk-UA" spc="-10" dirty="0"/>
          </a:p>
        </p:txBody>
      </p:sp>
      <p:sp>
        <p:nvSpPr>
          <p:cNvPr id="3" name="Заголовок 2"/>
          <p:cNvSpPr>
            <a:spLocks noGrp="1"/>
          </p:cNvSpPr>
          <p:nvPr>
            <p:ph type="title"/>
          </p:nvPr>
        </p:nvSpPr>
        <p:spPr>
          <a:xfrm>
            <a:off x="-2526" y="359337"/>
            <a:ext cx="8666694" cy="430887"/>
          </a:xfrm>
        </p:spPr>
        <p:txBody>
          <a:bodyPr/>
          <a:lstStyle/>
          <a:p>
            <a:r>
              <a:rPr lang="en-US" dirty="0"/>
              <a:t>JSC</a:t>
            </a:r>
            <a:r>
              <a:rPr lang="uk-UA" dirty="0"/>
              <a:t> </a:t>
            </a:r>
            <a:r>
              <a:rPr lang="en-US" dirty="0" err="1"/>
              <a:t>Ukrtransgaz</a:t>
            </a:r>
            <a:r>
              <a:rPr lang="uk-UA" dirty="0"/>
              <a:t> –</a:t>
            </a:r>
            <a:r>
              <a:rPr lang="en-US" dirty="0"/>
              <a:t> The</a:t>
            </a:r>
            <a:r>
              <a:rPr lang="uk-UA" dirty="0"/>
              <a:t> </a:t>
            </a:r>
            <a:r>
              <a:rPr lang="en-US" dirty="0"/>
              <a:t>SSO of Ukraine</a:t>
            </a:r>
            <a:endParaRPr lang="uk-UA" dirty="0"/>
          </a:p>
        </p:txBody>
      </p:sp>
      <p:cxnSp>
        <p:nvCxnSpPr>
          <p:cNvPr id="15" name="Прямая соединительная линия 14"/>
          <p:cNvCxnSpPr/>
          <p:nvPr/>
        </p:nvCxnSpPr>
        <p:spPr>
          <a:xfrm>
            <a:off x="8220236" y="1719951"/>
            <a:ext cx="0" cy="4330774"/>
          </a:xfrm>
          <a:prstGeom prst="line">
            <a:avLst/>
          </a:prstGeom>
          <a:ln>
            <a:solidFill>
              <a:srgbClr val="00A2D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64168" y="2484123"/>
            <a:ext cx="3288484" cy="2554545"/>
          </a:xfrm>
          <a:prstGeom prst="rect">
            <a:avLst/>
          </a:prstGeom>
          <a:noFill/>
        </p:spPr>
        <p:txBody>
          <a:bodyPr wrap="square" rtlCol="0">
            <a:spAutoFit/>
          </a:bodyPr>
          <a:lstStyle/>
          <a:p>
            <a:r>
              <a:rPr lang="en-US" sz="1600" dirty="0"/>
              <a:t>The specified customs regime –”customs warehouse” allows Clients to store natural gas in the 10 underground gas storage facilities of Ukraine.</a:t>
            </a:r>
          </a:p>
          <a:p>
            <a:endParaRPr lang="uk-UA" sz="1600" dirty="0"/>
          </a:p>
          <a:p>
            <a:r>
              <a:rPr lang="uk-UA" sz="1600" dirty="0"/>
              <a:t> </a:t>
            </a:r>
            <a:r>
              <a:rPr lang="en-US" sz="1600" dirty="0"/>
              <a:t>“Custom warehouse”</a:t>
            </a:r>
            <a:r>
              <a:rPr lang="uk-UA" sz="1600" dirty="0"/>
              <a:t> –</a:t>
            </a:r>
            <a:r>
              <a:rPr lang="en-US" sz="1600" dirty="0"/>
              <a:t> gas storage for 1095 days without taxes and customs duties with trading option on domestic and external markets.</a:t>
            </a:r>
            <a:endParaRPr lang="uk-UA" sz="1600" dirty="0"/>
          </a:p>
        </p:txBody>
      </p:sp>
      <p:sp>
        <p:nvSpPr>
          <p:cNvPr id="17" name="TextBox 16"/>
          <p:cNvSpPr txBox="1"/>
          <p:nvPr/>
        </p:nvSpPr>
        <p:spPr>
          <a:xfrm>
            <a:off x="5255411" y="5103185"/>
            <a:ext cx="2995749" cy="984885"/>
          </a:xfrm>
          <a:prstGeom prst="rect">
            <a:avLst/>
          </a:prstGeom>
          <a:noFill/>
        </p:spPr>
        <p:txBody>
          <a:bodyPr wrap="square" rtlCol="0">
            <a:spAutoFit/>
          </a:bodyPr>
          <a:lstStyle/>
          <a:p>
            <a:pPr algn="ctr"/>
            <a:r>
              <a:rPr lang="en-US" sz="2800" b="1" dirty="0"/>
              <a:t>10</a:t>
            </a:r>
          </a:p>
          <a:p>
            <a:pPr algn="ctr"/>
            <a:r>
              <a:rPr lang="en-US" sz="1400" dirty="0"/>
              <a:t>Storages</a:t>
            </a:r>
            <a:r>
              <a:rPr lang="uk-UA" sz="1400" dirty="0"/>
              <a:t>,</a:t>
            </a:r>
            <a:r>
              <a:rPr lang="en-US" sz="1400" dirty="0"/>
              <a:t> that can operate in the regime of “</a:t>
            </a:r>
            <a:r>
              <a:rPr lang="en-US" sz="1400"/>
              <a:t>customs warehouse”</a:t>
            </a:r>
            <a:endParaRPr lang="ru-RU" sz="1400" dirty="0"/>
          </a:p>
        </p:txBody>
      </p:sp>
      <p:grpSp>
        <p:nvGrpSpPr>
          <p:cNvPr id="21" name="Группа 20">
            <a:extLst>
              <a:ext uri="{FF2B5EF4-FFF2-40B4-BE49-F238E27FC236}">
                <a16:creationId xmlns:a16="http://schemas.microsoft.com/office/drawing/2014/main" id="{10113D5F-A64D-37C2-3524-D8F515CCE6FD}"/>
              </a:ext>
            </a:extLst>
          </p:cNvPr>
          <p:cNvGrpSpPr/>
          <p:nvPr/>
        </p:nvGrpSpPr>
        <p:grpSpPr>
          <a:xfrm>
            <a:off x="266305" y="1091234"/>
            <a:ext cx="7518192" cy="4959491"/>
            <a:chOff x="266305" y="1091234"/>
            <a:chExt cx="7518192" cy="4959491"/>
          </a:xfrm>
        </p:grpSpPr>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2908" y="1091234"/>
              <a:ext cx="420757" cy="628717"/>
            </a:xfrm>
            <a:prstGeom prst="rect">
              <a:avLst/>
            </a:prstGeom>
          </p:spPr>
        </p:pic>
        <p:grpSp>
          <p:nvGrpSpPr>
            <p:cNvPr id="20" name="Группа 19">
              <a:extLst>
                <a:ext uri="{FF2B5EF4-FFF2-40B4-BE49-F238E27FC236}">
                  <a16:creationId xmlns:a16="http://schemas.microsoft.com/office/drawing/2014/main" id="{21C382F7-078C-817E-26BC-69183965C71E}"/>
                </a:ext>
              </a:extLst>
            </p:cNvPr>
            <p:cNvGrpSpPr/>
            <p:nvPr/>
          </p:nvGrpSpPr>
          <p:grpSpPr>
            <a:xfrm>
              <a:off x="266305" y="1579501"/>
              <a:ext cx="7518192" cy="4471224"/>
              <a:chOff x="266305" y="1579501"/>
              <a:chExt cx="7518192" cy="4471224"/>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05" y="1579501"/>
                <a:ext cx="6697360" cy="4471224"/>
              </a:xfrm>
              <a:prstGeom prst="rect">
                <a:avLst/>
              </a:prstGeom>
            </p:spPr>
          </p:pic>
          <p:sp>
            <p:nvSpPr>
              <p:cNvPr id="14" name="TextBox 13"/>
              <p:cNvSpPr txBox="1"/>
              <p:nvPr/>
            </p:nvSpPr>
            <p:spPr>
              <a:xfrm>
                <a:off x="5722072" y="1792778"/>
                <a:ext cx="2062425" cy="954107"/>
              </a:xfrm>
              <a:prstGeom prst="rect">
                <a:avLst/>
              </a:prstGeom>
              <a:noFill/>
            </p:spPr>
            <p:txBody>
              <a:bodyPr wrap="square" rtlCol="0">
                <a:spAutoFit/>
              </a:bodyPr>
              <a:lstStyle/>
              <a:p>
                <a:pPr algn="ctr"/>
                <a:r>
                  <a:rPr lang="en-US" sz="2800" b="1" dirty="0"/>
                  <a:t>12</a:t>
                </a:r>
              </a:p>
              <a:p>
                <a:pPr algn="ctr"/>
                <a:r>
                  <a:rPr lang="en-US" sz="1400" dirty="0"/>
                  <a:t>Storages operated by the Operator</a:t>
                </a:r>
                <a:endParaRPr lang="ru-RU" sz="1400" dirty="0"/>
              </a:p>
            </p:txBody>
          </p:sp>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2908" y="4409729"/>
                <a:ext cx="422494" cy="628939"/>
              </a:xfrm>
              <a:prstGeom prst="rect">
                <a:avLst/>
              </a:prstGeom>
            </p:spPr>
          </p:pic>
          <p:pic>
            <p:nvPicPr>
              <p:cNvPr id="5" name="Рисунок 4">
                <a:extLst>
                  <a:ext uri="{FF2B5EF4-FFF2-40B4-BE49-F238E27FC236}">
                    <a16:creationId xmlns:a16="http://schemas.microsoft.com/office/drawing/2014/main" id="{8A18C022-A56B-0C1E-3DA9-5EA63E3999A7}"/>
                  </a:ext>
                </a:extLst>
              </p:cNvPr>
              <p:cNvPicPr>
                <a:picLocks noChangeAspect="1"/>
              </p:cNvPicPr>
              <p:nvPr/>
            </p:nvPicPr>
            <p:blipFill>
              <a:blip r:embed="rId5"/>
              <a:stretch>
                <a:fillRect/>
              </a:stretch>
            </p:blipFill>
            <p:spPr>
              <a:xfrm>
                <a:off x="5738194" y="2928997"/>
                <a:ext cx="321801" cy="427996"/>
              </a:xfrm>
              <a:prstGeom prst="rect">
                <a:avLst/>
              </a:prstGeom>
            </p:spPr>
          </p:pic>
          <p:sp>
            <p:nvSpPr>
              <p:cNvPr id="6" name="Овал 5">
                <a:extLst>
                  <a:ext uri="{FF2B5EF4-FFF2-40B4-BE49-F238E27FC236}">
                    <a16:creationId xmlns:a16="http://schemas.microsoft.com/office/drawing/2014/main" id="{4FB27673-F82A-021B-E77F-31C9AEBB4C88}"/>
                  </a:ext>
                </a:extLst>
              </p:cNvPr>
              <p:cNvSpPr/>
              <p:nvPr/>
            </p:nvSpPr>
            <p:spPr>
              <a:xfrm>
                <a:off x="6059995" y="3032956"/>
                <a:ext cx="45719"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Овал 7">
                <a:extLst>
                  <a:ext uri="{FF2B5EF4-FFF2-40B4-BE49-F238E27FC236}">
                    <a16:creationId xmlns:a16="http://schemas.microsoft.com/office/drawing/2014/main" id="{2FBC8E98-2F5F-7CCF-775F-D59606C08018}"/>
                  </a:ext>
                </a:extLst>
              </p:cNvPr>
              <p:cNvSpPr/>
              <p:nvPr/>
            </p:nvSpPr>
            <p:spPr>
              <a:xfrm>
                <a:off x="6059996" y="3020291"/>
                <a:ext cx="45719"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Прямоугольник 18">
                <a:extLst>
                  <a:ext uri="{FF2B5EF4-FFF2-40B4-BE49-F238E27FC236}">
                    <a16:creationId xmlns:a16="http://schemas.microsoft.com/office/drawing/2014/main" id="{3515FBE8-838B-EF31-25EA-1DCBB6082A36}"/>
                  </a:ext>
                </a:extLst>
              </p:cNvPr>
              <p:cNvSpPr/>
              <p:nvPr/>
            </p:nvSpPr>
            <p:spPr>
              <a:xfrm>
                <a:off x="5807968" y="3605251"/>
                <a:ext cx="252028" cy="1117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TextBox 11">
                <a:extLst>
                  <a:ext uri="{FF2B5EF4-FFF2-40B4-BE49-F238E27FC236}">
                    <a16:creationId xmlns:a16="http://schemas.microsoft.com/office/drawing/2014/main" id="{C4E01F65-2BE2-ECDD-4974-2B9A4D52C7BE}"/>
                  </a:ext>
                </a:extLst>
              </p:cNvPr>
              <p:cNvSpPr txBox="1"/>
              <p:nvPr/>
            </p:nvSpPr>
            <p:spPr>
              <a:xfrm>
                <a:off x="5713748" y="3484214"/>
                <a:ext cx="670284" cy="292388"/>
              </a:xfrm>
              <a:prstGeom prst="rect">
                <a:avLst/>
              </a:prstGeom>
              <a:noFill/>
            </p:spPr>
            <p:txBody>
              <a:bodyPr wrap="square" rtlCol="0">
                <a:spAutoFit/>
              </a:bodyPr>
              <a:lstStyle/>
              <a:p>
                <a:r>
                  <a:rPr lang="en-US" sz="1300" b="1" dirty="0">
                    <a:solidFill>
                      <a:schemeClr val="bg1">
                        <a:lumMod val="65000"/>
                      </a:schemeClr>
                    </a:solidFill>
                    <a:latin typeface="Arial" panose="020B0604020202020204" pitchFamily="34" charset="0"/>
                    <a:cs typeface="Arial" panose="020B0604020202020204" pitchFamily="34" charset="0"/>
                  </a:rPr>
                  <a:t>420</a:t>
                </a:r>
                <a:endParaRPr lang="uk-UA" sz="1300" b="1" dirty="0">
                  <a:solidFill>
                    <a:schemeClr val="bg1">
                      <a:lumMod val="65000"/>
                    </a:schemeClr>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81713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тексту 1"/>
          <p:cNvSpPr>
            <a:spLocks noGrp="1"/>
          </p:cNvSpPr>
          <p:nvPr>
            <p:ph type="body" sz="quarter" idx="13"/>
          </p:nvPr>
        </p:nvSpPr>
        <p:spPr/>
        <p:txBody>
          <a:bodyPr/>
          <a:lstStyle/>
          <a:p>
            <a:r>
              <a:rPr lang="en-US" dirty="0">
                <a:hlinkClick r:id="rId2"/>
              </a:rPr>
              <a:t>front-office@utg.ua</a:t>
            </a:r>
          </a:p>
          <a:p>
            <a:endParaRPr lang="en-US" dirty="0">
              <a:hlinkClick r:id="rId2"/>
            </a:endParaRPr>
          </a:p>
          <a:p>
            <a:r>
              <a:rPr lang="en-US" dirty="0">
                <a:hlinkClick r:id="rId2"/>
              </a:rPr>
              <a:t>cw@utg.ua</a:t>
            </a:r>
            <a:endParaRPr lang="uk-UA" dirty="0"/>
          </a:p>
        </p:txBody>
      </p:sp>
      <p:sp>
        <p:nvSpPr>
          <p:cNvPr id="3" name="Заголовок 2"/>
          <p:cNvSpPr>
            <a:spLocks noGrp="1"/>
          </p:cNvSpPr>
          <p:nvPr>
            <p:ph type="ctrTitle"/>
          </p:nvPr>
        </p:nvSpPr>
        <p:spPr/>
        <p:txBody>
          <a:bodyPr/>
          <a:lstStyle/>
          <a:p>
            <a:r>
              <a:rPr lang="en-US" dirty="0"/>
              <a:t>Thank you</a:t>
            </a:r>
            <a:endParaRPr lang="uk-UA" dirty="0"/>
          </a:p>
        </p:txBody>
      </p:sp>
    </p:spTree>
    <p:extLst>
      <p:ext uri="{BB962C8B-B14F-4D97-AF65-F5344CB8AC3E}">
        <p14:creationId xmlns:p14="http://schemas.microsoft.com/office/powerpoint/2010/main" val="134714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pPr marL="25400"/>
            <a:fld id="{81D60167-4931-47E6-BA6A-407CBD079E47}" type="slidenum">
              <a:rPr lang="uk-UA" spc="-10" smtClean="0"/>
              <a:pPr marL="25400"/>
              <a:t>3</a:t>
            </a:fld>
            <a:endParaRPr lang="uk-UA" spc="-10" dirty="0"/>
          </a:p>
        </p:txBody>
      </p:sp>
      <p:sp>
        <p:nvSpPr>
          <p:cNvPr id="3" name="Заголовок 2"/>
          <p:cNvSpPr>
            <a:spLocks noGrp="1"/>
          </p:cNvSpPr>
          <p:nvPr>
            <p:ph type="title"/>
          </p:nvPr>
        </p:nvSpPr>
        <p:spPr>
          <a:xfrm>
            <a:off x="-2526" y="359337"/>
            <a:ext cx="8666694" cy="430887"/>
          </a:xfrm>
        </p:spPr>
        <p:txBody>
          <a:bodyPr/>
          <a:lstStyle/>
          <a:p>
            <a:r>
              <a:rPr lang="en-US" dirty="0"/>
              <a:t>Legal regulation of customs warehouse</a:t>
            </a:r>
            <a:endParaRPr lang="uk-UA" dirty="0"/>
          </a:p>
        </p:txBody>
      </p:sp>
      <p:sp>
        <p:nvSpPr>
          <p:cNvPr id="4" name="Прямоугольник 3"/>
          <p:cNvSpPr/>
          <p:nvPr/>
        </p:nvSpPr>
        <p:spPr>
          <a:xfrm>
            <a:off x="443372" y="1103310"/>
            <a:ext cx="6840760" cy="5647700"/>
          </a:xfrm>
          <a:prstGeom prst="rect">
            <a:avLst/>
          </a:prstGeom>
        </p:spPr>
        <p:txBody>
          <a:bodyPr wrap="square">
            <a:spAutoFit/>
          </a:bodyPr>
          <a:lstStyle/>
          <a:p>
            <a:pPr marL="285750" indent="-285750">
              <a:buFont typeface="Arial" panose="020B0604020202020204" pitchFamily="34" charset="0"/>
              <a:buChar char="•"/>
            </a:pPr>
            <a:r>
              <a:rPr lang="en-US" sz="1500" dirty="0"/>
              <a:t>The customs regime of the customs warehouse and the conditions for placing gas volumes are established in accordance with the articles of Chapter 20 of the Customs Code of Ukraine.</a:t>
            </a:r>
            <a:r>
              <a:rPr lang="uk-UA" sz="1500" dirty="0"/>
              <a:t> </a:t>
            </a:r>
          </a:p>
          <a:p>
            <a:endParaRPr lang="uk-UA" sz="1500" dirty="0"/>
          </a:p>
          <a:p>
            <a:pPr marL="285750" indent="-285750">
              <a:buFont typeface="Arial" panose="020B0604020202020204" pitchFamily="34" charset="0"/>
              <a:buChar char="•"/>
            </a:pPr>
            <a:r>
              <a:rPr lang="en-US" sz="1500" dirty="0"/>
              <a:t>The storage period in the customs warehouse is 1095 days determined by Article 125 of the Customs Code of Ukraine</a:t>
            </a:r>
            <a:endParaRPr lang="uk-UA" sz="1500" dirty="0"/>
          </a:p>
          <a:p>
            <a:endParaRPr lang="uk-UA" sz="1500" dirty="0"/>
          </a:p>
          <a:p>
            <a:pPr marL="285750" indent="-285750">
              <a:buFont typeface="Arial" panose="020B0604020202020204" pitchFamily="34" charset="0"/>
              <a:buChar char="•"/>
            </a:pPr>
            <a:r>
              <a:rPr lang="en-US" sz="1500" dirty="0"/>
              <a:t>The transfer of ownership of natural gas volumes is defined by Article 128 of the Customs Code of Ukraine</a:t>
            </a:r>
            <a:endParaRPr lang="uk-UA" sz="1500" dirty="0"/>
          </a:p>
          <a:p>
            <a:endParaRPr lang="uk-UA" sz="1500" dirty="0"/>
          </a:p>
          <a:p>
            <a:pPr marL="285750" indent="-285750">
              <a:buFont typeface="Arial" panose="020B0604020202020204" pitchFamily="34" charset="0"/>
              <a:buChar char="•"/>
            </a:pPr>
            <a:r>
              <a:rPr lang="en-US" sz="1500" dirty="0"/>
              <a:t>The procedure and list of documents specified for customs declarations are regulated in accordance with the Order of the Ministry of Finance of Ukraine dated 30.05.2012 № 629 "On customs formalities on pipeline transport and power lines“</a:t>
            </a:r>
          </a:p>
          <a:p>
            <a:endParaRPr lang="en-US" sz="1500" dirty="0"/>
          </a:p>
          <a:p>
            <a:pPr marL="285750" indent="-285750">
              <a:buFont typeface="Arial" panose="020B0604020202020204" pitchFamily="34" charset="0"/>
              <a:buChar char="•"/>
            </a:pPr>
            <a:r>
              <a:rPr lang="en-US" sz="1500" dirty="0"/>
              <a:t>The customs regime of re-export, which regulates the export of gas from the customs warehouse outside the customs territory of Ukraine, is established in accordance with the articles of Chapter 16 of the Customs Code of Ukraine.</a:t>
            </a:r>
          </a:p>
          <a:p>
            <a:endParaRPr lang="uk-UA" sz="1500" dirty="0"/>
          </a:p>
          <a:p>
            <a:pPr marL="285750" indent="-285750">
              <a:buFont typeface="Arial" panose="020B0604020202020204" pitchFamily="34" charset="0"/>
              <a:buChar char="•"/>
            </a:pPr>
            <a:r>
              <a:rPr lang="en-US" sz="1500" dirty="0"/>
              <a:t>Resident companies in Ukraine may change the customs regime of gas volumes placed in the customs warehouse, that is to carry out "customs clearance" of imports, by paying VAT in accordance with the articles of Chapter 13 of the Customs Code of Ukraine.</a:t>
            </a:r>
            <a:endParaRPr lang="uk-UA" sz="1500" dirty="0"/>
          </a:p>
          <a:p>
            <a:endParaRPr lang="uk-UA" sz="16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069" y="3176973"/>
            <a:ext cx="1296144" cy="129614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6815" y="2421702"/>
            <a:ext cx="755270" cy="755270"/>
          </a:xfrm>
          <a:prstGeom prst="rect">
            <a:avLst/>
          </a:prstGeom>
        </p:spPr>
      </p:pic>
    </p:spTree>
    <p:extLst>
      <p:ext uri="{BB962C8B-B14F-4D97-AF65-F5344CB8AC3E}">
        <p14:creationId xmlns:p14="http://schemas.microsoft.com/office/powerpoint/2010/main" val="277600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pPr marL="25400"/>
            <a:fld id="{81D60167-4931-47E6-BA6A-407CBD079E47}" type="slidenum">
              <a:rPr lang="uk-UA" spc="-10" smtClean="0"/>
              <a:pPr marL="25400"/>
              <a:t>4</a:t>
            </a:fld>
            <a:endParaRPr lang="uk-UA" spc="-10" dirty="0"/>
          </a:p>
        </p:txBody>
      </p:sp>
      <p:sp>
        <p:nvSpPr>
          <p:cNvPr id="3" name="Заголовок 2"/>
          <p:cNvSpPr>
            <a:spLocks noGrp="1"/>
          </p:cNvSpPr>
          <p:nvPr>
            <p:ph type="title"/>
          </p:nvPr>
        </p:nvSpPr>
        <p:spPr>
          <a:xfrm>
            <a:off x="-2526" y="359337"/>
            <a:ext cx="9158866" cy="430887"/>
          </a:xfrm>
        </p:spPr>
        <p:txBody>
          <a:bodyPr/>
          <a:lstStyle/>
          <a:p>
            <a:r>
              <a:rPr lang="en-US" dirty="0"/>
              <a:t>How to become a Client of the </a:t>
            </a:r>
            <a:r>
              <a:rPr lang="uk-UA" dirty="0"/>
              <a:t>«</a:t>
            </a:r>
            <a:r>
              <a:rPr lang="en-US" dirty="0"/>
              <a:t>Customs warehouse</a:t>
            </a:r>
            <a:r>
              <a:rPr lang="uk-UA" dirty="0"/>
              <a:t>»</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71" y="1302792"/>
            <a:ext cx="10849180" cy="5123408"/>
          </a:xfrm>
          <a:prstGeom prst="rect">
            <a:avLst/>
          </a:prstGeom>
        </p:spPr>
      </p:pic>
    </p:spTree>
    <p:extLst>
      <p:ext uri="{BB962C8B-B14F-4D97-AF65-F5344CB8AC3E}">
        <p14:creationId xmlns:p14="http://schemas.microsoft.com/office/powerpoint/2010/main" val="286289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pPr marL="25400"/>
            <a:fld id="{81D60167-4931-47E6-BA6A-407CBD079E47}" type="slidenum">
              <a:rPr lang="uk-UA" spc="-10" smtClean="0"/>
              <a:pPr marL="25400"/>
              <a:t>5</a:t>
            </a:fld>
            <a:endParaRPr lang="uk-UA" spc="-10" dirty="0"/>
          </a:p>
        </p:txBody>
      </p:sp>
      <p:sp>
        <p:nvSpPr>
          <p:cNvPr id="3" name="Заголовок 2"/>
          <p:cNvSpPr>
            <a:spLocks noGrp="1"/>
          </p:cNvSpPr>
          <p:nvPr>
            <p:ph type="title"/>
          </p:nvPr>
        </p:nvSpPr>
        <p:spPr>
          <a:xfrm>
            <a:off x="-2526" y="0"/>
            <a:ext cx="8666694" cy="430887"/>
          </a:xfrm>
        </p:spPr>
        <p:txBody>
          <a:bodyPr/>
          <a:lstStyle/>
          <a:p>
            <a:r>
              <a:rPr lang="en-US" dirty="0"/>
              <a:t>Customs warehouse working principles</a:t>
            </a:r>
            <a:endParaRPr lang="uk-UA" dirty="0"/>
          </a:p>
        </p:txBody>
      </p:sp>
      <p:grpSp>
        <p:nvGrpSpPr>
          <p:cNvPr id="20" name="Группа 19"/>
          <p:cNvGrpSpPr/>
          <p:nvPr/>
        </p:nvGrpSpPr>
        <p:grpSpPr>
          <a:xfrm>
            <a:off x="705601" y="678009"/>
            <a:ext cx="11231061" cy="5930802"/>
            <a:chOff x="705601" y="678009"/>
            <a:chExt cx="11231061" cy="5930802"/>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470" y="678009"/>
              <a:ext cx="10741192" cy="5926810"/>
            </a:xfrm>
            <a:prstGeom prst="rect">
              <a:avLst/>
            </a:prstGeom>
          </p:spPr>
        </p:pic>
        <p:sp>
          <p:nvSpPr>
            <p:cNvPr id="6" name="Прямоугольник 5"/>
            <p:cNvSpPr/>
            <p:nvPr/>
          </p:nvSpPr>
          <p:spPr>
            <a:xfrm>
              <a:off x="2441139" y="1100199"/>
              <a:ext cx="1440160" cy="309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issuing transit customs </a:t>
              </a:r>
            </a:p>
            <a:p>
              <a:pPr algn="ctr"/>
              <a:r>
                <a:rPr lang="en-US" sz="900" dirty="0">
                  <a:solidFill>
                    <a:schemeClr val="tx1"/>
                  </a:solidFill>
                  <a:latin typeface="Arial" panose="020B0604020202020204" pitchFamily="34" charset="0"/>
                  <a:cs typeface="Arial" panose="020B0604020202020204" pitchFamily="34" charset="0"/>
                </a:rPr>
                <a:t>Declaration (TP 81) from TSO</a:t>
              </a:r>
              <a:endParaRPr lang="uk-UA" sz="900" dirty="0">
                <a:solidFill>
                  <a:schemeClr val="tx1"/>
                </a:solidFill>
                <a:latin typeface="Arial" panose="020B0604020202020204" pitchFamily="34" charset="0"/>
                <a:cs typeface="Arial" panose="020B0604020202020204" pitchFamily="34" charset="0"/>
              </a:endParaRPr>
            </a:p>
          </p:txBody>
        </p:sp>
        <p:sp>
          <p:nvSpPr>
            <p:cNvPr id="7" name="Прямоугольник 6"/>
            <p:cNvSpPr/>
            <p:nvPr/>
          </p:nvSpPr>
          <p:spPr>
            <a:xfrm>
              <a:off x="2441139" y="1640259"/>
              <a:ext cx="5842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Border</a:t>
              </a:r>
              <a:endParaRPr lang="uk-UA" sz="900" dirty="0">
                <a:solidFill>
                  <a:schemeClr val="tx1"/>
                </a:solidFill>
                <a:latin typeface="Arial" panose="020B0604020202020204" pitchFamily="34" charset="0"/>
                <a:cs typeface="Arial" panose="020B0604020202020204" pitchFamily="34" charset="0"/>
              </a:endParaRPr>
            </a:p>
          </p:txBody>
        </p:sp>
        <p:sp>
          <p:nvSpPr>
            <p:cNvPr id="8" name="Прямоугольник 7"/>
            <p:cNvSpPr/>
            <p:nvPr/>
          </p:nvSpPr>
          <p:spPr>
            <a:xfrm>
              <a:off x="820959" y="2144315"/>
              <a:ext cx="1702652" cy="68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Submission the application for declaring the gas volume placed in CW or </a:t>
              </a:r>
            </a:p>
            <a:p>
              <a:pPr algn="ctr"/>
              <a:r>
                <a:rPr lang="en-US" sz="900" dirty="0">
                  <a:solidFill>
                    <a:schemeClr val="tx1"/>
                  </a:solidFill>
                  <a:latin typeface="Arial" panose="020B0604020202020204" pitchFamily="34" charset="0"/>
                  <a:cs typeface="Arial" panose="020B0604020202020204" pitchFamily="34" charset="0"/>
                </a:rPr>
                <a:t>for re-export purposes</a:t>
              </a:r>
            </a:p>
          </p:txBody>
        </p:sp>
        <p:sp>
          <p:nvSpPr>
            <p:cNvPr id="9" name="Прямоугольник 8"/>
            <p:cNvSpPr/>
            <p:nvPr/>
          </p:nvSpPr>
          <p:spPr>
            <a:xfrm>
              <a:off x="3377243" y="3325194"/>
              <a:ext cx="1584176" cy="309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Injection to CW</a:t>
              </a:r>
              <a:endParaRPr lang="uk-UA" sz="1100" dirty="0">
                <a:solidFill>
                  <a:schemeClr val="tx1"/>
                </a:solidFill>
                <a:latin typeface="Arial" panose="020B0604020202020204" pitchFamily="34" charset="0"/>
                <a:cs typeface="Arial" panose="020B0604020202020204" pitchFamily="34" charset="0"/>
              </a:endParaRPr>
            </a:p>
          </p:txBody>
        </p:sp>
        <p:sp>
          <p:nvSpPr>
            <p:cNvPr id="10" name="Прямоугольник 9"/>
            <p:cNvSpPr/>
            <p:nvPr/>
          </p:nvSpPr>
          <p:spPr>
            <a:xfrm>
              <a:off x="3377243" y="4056588"/>
              <a:ext cx="1584176" cy="309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Withdrawal from CW</a:t>
              </a:r>
              <a:endParaRPr lang="uk-UA" sz="1100" dirty="0">
                <a:solidFill>
                  <a:schemeClr val="tx1"/>
                </a:solidFill>
                <a:latin typeface="Arial" panose="020B0604020202020204" pitchFamily="34" charset="0"/>
                <a:cs typeface="Arial" panose="020B0604020202020204" pitchFamily="34" charset="0"/>
              </a:endParaRPr>
            </a:p>
          </p:txBody>
        </p:sp>
        <p:sp>
          <p:nvSpPr>
            <p:cNvPr id="11" name="Прямоугольник 10"/>
            <p:cNvSpPr/>
            <p:nvPr/>
          </p:nvSpPr>
          <p:spPr>
            <a:xfrm>
              <a:off x="3125215" y="2088069"/>
              <a:ext cx="2340260" cy="814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According to the terms </a:t>
              </a:r>
            </a:p>
            <a:p>
              <a:pPr algn="ctr"/>
              <a:r>
                <a:rPr lang="en-US" sz="900" dirty="0">
                  <a:solidFill>
                    <a:schemeClr val="tx1"/>
                  </a:solidFill>
                  <a:latin typeface="Arial" panose="020B0604020202020204" pitchFamily="34" charset="0"/>
                  <a:cs typeface="Arial" panose="020B0604020202020204" pitchFamily="34" charset="0"/>
                </a:rPr>
                <a:t>of issued PCD (IM 74 PP) the gas </a:t>
              </a:r>
            </a:p>
            <a:p>
              <a:pPr algn="ctr"/>
              <a:r>
                <a:rPr lang="en-US" sz="900" dirty="0">
                  <a:solidFill>
                    <a:schemeClr val="tx1"/>
                  </a:solidFill>
                  <a:latin typeface="Arial" panose="020B0604020202020204" pitchFamily="34" charset="0"/>
                  <a:cs typeface="Arial" panose="020B0604020202020204" pitchFamily="34" charset="0"/>
                </a:rPr>
                <a:t>can be injected in CW</a:t>
              </a:r>
            </a:p>
            <a:p>
              <a:pPr algn="ctr"/>
              <a:r>
                <a:rPr lang="en-US" sz="900" dirty="0">
                  <a:solidFill>
                    <a:schemeClr val="tx1"/>
                  </a:solidFill>
                  <a:latin typeface="Arial" panose="020B0604020202020204" pitchFamily="34" charset="0"/>
                  <a:cs typeface="Arial" panose="020B0604020202020204" pitchFamily="34" charset="0"/>
                </a:rPr>
                <a:t> from 1 to 180 days</a:t>
              </a:r>
              <a:endParaRPr lang="uk-UA" sz="900" dirty="0">
                <a:solidFill>
                  <a:schemeClr val="tx1"/>
                </a:solidFill>
                <a:latin typeface="Arial" panose="020B0604020202020204" pitchFamily="34" charset="0"/>
                <a:cs typeface="Arial" panose="020B0604020202020204" pitchFamily="34" charset="0"/>
              </a:endParaRPr>
            </a:p>
          </p:txBody>
        </p:sp>
        <p:sp>
          <p:nvSpPr>
            <p:cNvPr id="12" name="Прямоугольник 11"/>
            <p:cNvSpPr/>
            <p:nvPr/>
          </p:nvSpPr>
          <p:spPr>
            <a:xfrm>
              <a:off x="5699501" y="1727102"/>
              <a:ext cx="2682298" cy="838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Whether physical injection of gas to CW takes place the ACD (IM 74 </a:t>
              </a:r>
              <a:r>
                <a:rPr lang="ru-RU" sz="900" dirty="0">
                  <a:solidFill>
                    <a:schemeClr val="tx1"/>
                  </a:solidFill>
                  <a:latin typeface="Arial" panose="020B0604020202020204" pitchFamily="34" charset="0"/>
                  <a:cs typeface="Arial" panose="020B0604020202020204" pitchFamily="34" charset="0"/>
                </a:rPr>
                <a:t>ДР</a:t>
              </a:r>
              <a:r>
                <a:rPr lang="en-US" sz="900" dirty="0">
                  <a:solidFill>
                    <a:schemeClr val="tx1"/>
                  </a:solidFill>
                  <a:latin typeface="Arial" panose="020B0604020202020204" pitchFamily="34" charset="0"/>
                  <a:cs typeface="Arial" panose="020B0604020202020204" pitchFamily="34" charset="0"/>
                </a:rPr>
                <a:t>) shall be issued. Such an ACD shall be issued till 15-th of current month with respect to the period of injection of prior month. The ACD shall correspond with the previously issued PCD (IM 74 PP)</a:t>
              </a:r>
              <a:endParaRPr lang="uk-UA" sz="900" dirty="0">
                <a:solidFill>
                  <a:schemeClr val="tx1"/>
                </a:solidFill>
                <a:latin typeface="Arial" panose="020B0604020202020204" pitchFamily="34" charset="0"/>
                <a:cs typeface="Arial" panose="020B0604020202020204" pitchFamily="34" charset="0"/>
              </a:endParaRPr>
            </a:p>
          </p:txBody>
        </p:sp>
        <p:sp>
          <p:nvSpPr>
            <p:cNvPr id="13" name="Прямоугольник 12"/>
            <p:cNvSpPr/>
            <p:nvPr/>
          </p:nvSpPr>
          <p:spPr>
            <a:xfrm>
              <a:off x="705601" y="5399843"/>
              <a:ext cx="1987566" cy="12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Whether physical withdrawal of gas from CW takes place the ACD (</a:t>
              </a:r>
              <a:r>
                <a:rPr lang="ru-RU" sz="900" dirty="0">
                  <a:solidFill>
                    <a:schemeClr val="tx1"/>
                  </a:solidFill>
                  <a:latin typeface="Arial" panose="020B0604020202020204" pitchFamily="34" charset="0"/>
                  <a:cs typeface="Arial" panose="020B0604020202020204" pitchFamily="34" charset="0"/>
                </a:rPr>
                <a:t>ЕК</a:t>
              </a:r>
              <a:r>
                <a:rPr lang="en-US" sz="900" dirty="0">
                  <a:solidFill>
                    <a:schemeClr val="tx1"/>
                  </a:solidFill>
                  <a:latin typeface="Arial" panose="020B0604020202020204" pitchFamily="34" charset="0"/>
                  <a:cs typeface="Arial" panose="020B0604020202020204" pitchFamily="34" charset="0"/>
                </a:rPr>
                <a:t> </a:t>
              </a:r>
              <a:r>
                <a:rPr lang="ru-RU" sz="900" dirty="0">
                  <a:solidFill>
                    <a:schemeClr val="tx1"/>
                  </a:solidFill>
                  <a:latin typeface="Arial" panose="020B0604020202020204" pitchFamily="34" charset="0"/>
                  <a:cs typeface="Arial" panose="020B0604020202020204" pitchFamily="34" charset="0"/>
                </a:rPr>
                <a:t>11</a:t>
              </a:r>
              <a:r>
                <a:rPr lang="en-US" sz="900" dirty="0">
                  <a:solidFill>
                    <a:schemeClr val="tx1"/>
                  </a:solidFill>
                  <a:latin typeface="Arial" panose="020B0604020202020204" pitchFamily="34" charset="0"/>
                  <a:cs typeface="Arial" panose="020B0604020202020204" pitchFamily="34" charset="0"/>
                </a:rPr>
                <a:t> </a:t>
              </a:r>
              <a:r>
                <a:rPr lang="ru-RU" sz="900" dirty="0">
                  <a:solidFill>
                    <a:schemeClr val="tx1"/>
                  </a:solidFill>
                  <a:latin typeface="Arial" panose="020B0604020202020204" pitchFamily="34" charset="0"/>
                  <a:cs typeface="Arial" panose="020B0604020202020204" pitchFamily="34" charset="0"/>
                </a:rPr>
                <a:t>ДР</a:t>
              </a:r>
              <a:r>
                <a:rPr lang="en-US" sz="900" dirty="0">
                  <a:solidFill>
                    <a:schemeClr val="tx1"/>
                  </a:solidFill>
                  <a:latin typeface="Arial" panose="020B0604020202020204" pitchFamily="34" charset="0"/>
                  <a:cs typeface="Arial" panose="020B0604020202020204" pitchFamily="34" charset="0"/>
                </a:rPr>
                <a:t>) shall be issued. Such an ACD shall be issued till 15-th of current month with respect to the period of withdrawal of prior month. The ACD shall correspond with the previously issued PCD (EK 11 PP)</a:t>
              </a:r>
              <a:endParaRPr lang="uk-UA" sz="900" dirty="0">
                <a:solidFill>
                  <a:schemeClr val="tx1"/>
                </a:solidFill>
                <a:latin typeface="Arial" panose="020B0604020202020204" pitchFamily="34" charset="0"/>
                <a:cs typeface="Arial" panose="020B0604020202020204" pitchFamily="34" charset="0"/>
              </a:endParaRPr>
            </a:p>
          </p:txBody>
        </p:sp>
        <p:sp>
          <p:nvSpPr>
            <p:cNvPr id="14" name="Прямоугольник 13"/>
            <p:cNvSpPr/>
            <p:nvPr/>
          </p:nvSpPr>
          <p:spPr>
            <a:xfrm>
              <a:off x="2891189" y="5348671"/>
              <a:ext cx="2538282" cy="814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According to the terms </a:t>
              </a:r>
            </a:p>
            <a:p>
              <a:pPr algn="ctr"/>
              <a:r>
                <a:rPr lang="en-US" sz="900" dirty="0">
                  <a:solidFill>
                    <a:schemeClr val="tx1"/>
                  </a:solidFill>
                  <a:latin typeface="Arial" panose="020B0604020202020204" pitchFamily="34" charset="0"/>
                  <a:cs typeface="Arial" panose="020B0604020202020204" pitchFamily="34" charset="0"/>
                </a:rPr>
                <a:t>of issued PCD (EK 11 PP) the gas </a:t>
              </a:r>
            </a:p>
            <a:p>
              <a:pPr algn="ctr"/>
              <a:r>
                <a:rPr lang="en-US" sz="900" dirty="0">
                  <a:solidFill>
                    <a:schemeClr val="tx1"/>
                  </a:solidFill>
                  <a:latin typeface="Arial" panose="020B0604020202020204" pitchFamily="34" charset="0"/>
                  <a:cs typeface="Arial" panose="020B0604020202020204" pitchFamily="34" charset="0"/>
                </a:rPr>
                <a:t>can be withdrawn from CW </a:t>
              </a:r>
            </a:p>
            <a:p>
              <a:pPr algn="ctr"/>
              <a:r>
                <a:rPr lang="en-US" sz="900" dirty="0">
                  <a:solidFill>
                    <a:schemeClr val="tx1"/>
                  </a:solidFill>
                  <a:latin typeface="Arial" panose="020B0604020202020204" pitchFamily="34" charset="0"/>
                  <a:cs typeface="Arial" panose="020B0604020202020204" pitchFamily="34" charset="0"/>
                </a:rPr>
                <a:t> from 1 to 180 days</a:t>
              </a:r>
              <a:endParaRPr lang="uk-UA" sz="900" dirty="0">
                <a:solidFill>
                  <a:schemeClr val="tx1"/>
                </a:solidFill>
                <a:latin typeface="Arial" panose="020B0604020202020204" pitchFamily="34" charset="0"/>
                <a:cs typeface="Arial" panose="020B0604020202020204" pitchFamily="34" charset="0"/>
              </a:endParaRPr>
            </a:p>
          </p:txBody>
        </p:sp>
        <p:sp>
          <p:nvSpPr>
            <p:cNvPr id="15" name="Прямоугольник 14"/>
            <p:cNvSpPr/>
            <p:nvPr/>
          </p:nvSpPr>
          <p:spPr>
            <a:xfrm>
              <a:off x="6041539" y="3180445"/>
              <a:ext cx="2095468" cy="289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Customs warehouse</a:t>
              </a:r>
              <a:endParaRPr lang="uk-UA" sz="1600" dirty="0">
                <a:solidFill>
                  <a:schemeClr val="tx1"/>
                </a:solidFill>
                <a:latin typeface="Arial" panose="020B0604020202020204" pitchFamily="34" charset="0"/>
                <a:cs typeface="Arial" panose="020B0604020202020204" pitchFamily="34" charset="0"/>
              </a:endParaRPr>
            </a:p>
          </p:txBody>
        </p:sp>
        <p:sp>
          <p:nvSpPr>
            <p:cNvPr id="16" name="Прямоугольник 15"/>
            <p:cNvSpPr/>
            <p:nvPr/>
          </p:nvSpPr>
          <p:spPr>
            <a:xfrm>
              <a:off x="6207175" y="3914005"/>
              <a:ext cx="1814584" cy="642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latin typeface="Arial" panose="020B0604020202020204" pitchFamily="34" charset="0"/>
                  <a:cs typeface="Arial" panose="020B0604020202020204" pitchFamily="34" charset="0"/>
                </a:rPr>
                <a:t>Storage: max. 1095 days</a:t>
              </a:r>
            </a:p>
            <a:p>
              <a:r>
                <a:rPr lang="en-US" sz="900" dirty="0">
                  <a:solidFill>
                    <a:schemeClr val="tx1"/>
                  </a:solidFill>
                  <a:latin typeface="Arial" panose="020B0604020202020204" pitchFamily="34" charset="0"/>
                  <a:cs typeface="Arial" panose="020B0604020202020204" pitchFamily="34" charset="0"/>
                </a:rPr>
                <a:t>According to the Article 125 </a:t>
              </a:r>
            </a:p>
            <a:p>
              <a:r>
                <a:rPr lang="en-US" sz="900" dirty="0">
                  <a:solidFill>
                    <a:schemeClr val="tx1"/>
                  </a:solidFill>
                  <a:latin typeface="Arial" panose="020B0604020202020204" pitchFamily="34" charset="0"/>
                  <a:cs typeface="Arial" panose="020B0604020202020204" pitchFamily="34" charset="0"/>
                </a:rPr>
                <a:t>of the Customs Code of Ukraine</a:t>
              </a:r>
              <a:endParaRPr lang="uk-UA" sz="900" dirty="0">
                <a:solidFill>
                  <a:schemeClr val="tx1"/>
                </a:solidFill>
                <a:latin typeface="Arial" panose="020B0604020202020204" pitchFamily="34" charset="0"/>
                <a:cs typeface="Arial" panose="020B0604020202020204" pitchFamily="34" charset="0"/>
              </a:endParaRPr>
            </a:p>
          </p:txBody>
        </p:sp>
        <p:sp>
          <p:nvSpPr>
            <p:cNvPr id="17" name="Прямоугольник 16"/>
            <p:cNvSpPr/>
            <p:nvPr/>
          </p:nvSpPr>
          <p:spPr>
            <a:xfrm>
              <a:off x="9425915" y="3180445"/>
              <a:ext cx="2160240" cy="58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угольник 17"/>
            <p:cNvSpPr/>
            <p:nvPr/>
          </p:nvSpPr>
          <p:spPr>
            <a:xfrm>
              <a:off x="9105108" y="3301015"/>
              <a:ext cx="2160240" cy="58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Прямоугольник 18"/>
            <p:cNvSpPr/>
            <p:nvPr/>
          </p:nvSpPr>
          <p:spPr>
            <a:xfrm>
              <a:off x="8921859" y="3149089"/>
              <a:ext cx="2382730" cy="838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Customs clearance (IM 40 AA declaration) – the procedure of changing the customs regime of CW gas for the purposes of domestic consumers by means of VAT payment. </a:t>
              </a:r>
              <a:endParaRPr lang="uk-UA" sz="900" dirty="0">
                <a:solidFill>
                  <a:schemeClr val="tx1"/>
                </a:solidFill>
                <a:latin typeface="Arial" panose="020B0604020202020204" pitchFamily="34" charset="0"/>
                <a:cs typeface="Arial" panose="020B0604020202020204" pitchFamily="34" charset="0"/>
              </a:endParaRPr>
            </a:p>
          </p:txBody>
        </p:sp>
      </p:grpSp>
      <p:sp>
        <p:nvSpPr>
          <p:cNvPr id="21" name="Овал 20"/>
          <p:cNvSpPr/>
          <p:nvPr/>
        </p:nvSpPr>
        <p:spPr>
          <a:xfrm>
            <a:off x="3899756" y="4905164"/>
            <a:ext cx="396044" cy="396044"/>
          </a:xfrm>
          <a:prstGeom prst="ellipse">
            <a:avLst/>
          </a:prstGeom>
          <a:solidFill>
            <a:srgbClr val="FFE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endParaRPr lang="uk-UA" b="1" dirty="0">
              <a:solidFill>
                <a:schemeClr val="tx1"/>
              </a:solidFill>
            </a:endParaRPr>
          </a:p>
        </p:txBody>
      </p:sp>
      <p:sp>
        <p:nvSpPr>
          <p:cNvPr id="22" name="Овал 21"/>
          <p:cNvSpPr/>
          <p:nvPr/>
        </p:nvSpPr>
        <p:spPr>
          <a:xfrm>
            <a:off x="1487488" y="4941168"/>
            <a:ext cx="396044" cy="396044"/>
          </a:xfrm>
          <a:prstGeom prst="ellipse">
            <a:avLst/>
          </a:prstGeom>
          <a:solidFill>
            <a:srgbClr val="FFE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endParaRPr lang="uk-UA" b="1" dirty="0">
              <a:solidFill>
                <a:schemeClr val="tx1"/>
              </a:solidFill>
            </a:endParaRPr>
          </a:p>
        </p:txBody>
      </p:sp>
    </p:spTree>
    <p:extLst>
      <p:ext uri="{BB962C8B-B14F-4D97-AF65-F5344CB8AC3E}">
        <p14:creationId xmlns:p14="http://schemas.microsoft.com/office/powerpoint/2010/main" val="257732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pPr marL="25400"/>
            <a:fld id="{81D60167-4931-47E6-BA6A-407CBD079E47}" type="slidenum">
              <a:rPr lang="uk-UA" spc="-10" smtClean="0"/>
              <a:pPr marL="25400"/>
              <a:t>6</a:t>
            </a:fld>
            <a:endParaRPr lang="uk-UA" spc="-10" dirty="0"/>
          </a:p>
        </p:txBody>
      </p:sp>
      <p:sp>
        <p:nvSpPr>
          <p:cNvPr id="3" name="Заголовок 2"/>
          <p:cNvSpPr>
            <a:spLocks noGrp="1"/>
          </p:cNvSpPr>
          <p:nvPr>
            <p:ph type="title"/>
          </p:nvPr>
        </p:nvSpPr>
        <p:spPr>
          <a:xfrm>
            <a:off x="-2526" y="359337"/>
            <a:ext cx="8666694" cy="430887"/>
          </a:xfrm>
        </p:spPr>
        <p:txBody>
          <a:bodyPr/>
          <a:lstStyle/>
          <a:p>
            <a:r>
              <a:rPr lang="en-US" dirty="0"/>
              <a:t>Customs warehouse injection</a:t>
            </a:r>
            <a:endParaRPr lang="uk-UA" dirty="0"/>
          </a:p>
        </p:txBody>
      </p:sp>
      <p:grpSp>
        <p:nvGrpSpPr>
          <p:cNvPr id="11" name="Группа 10"/>
          <p:cNvGrpSpPr/>
          <p:nvPr/>
        </p:nvGrpSpPr>
        <p:grpSpPr>
          <a:xfrm>
            <a:off x="119336" y="1592796"/>
            <a:ext cx="11928647" cy="4070392"/>
            <a:chOff x="24004" y="1592796"/>
            <a:chExt cx="11928647" cy="4070392"/>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28" y="1844823"/>
              <a:ext cx="11712623" cy="3818365"/>
            </a:xfrm>
            <a:prstGeom prst="rect">
              <a:avLst/>
            </a:prstGeom>
          </p:spPr>
        </p:pic>
        <p:sp>
          <p:nvSpPr>
            <p:cNvPr id="13" name="Прямоугольник 12"/>
            <p:cNvSpPr/>
            <p:nvPr/>
          </p:nvSpPr>
          <p:spPr>
            <a:xfrm>
              <a:off x="24004" y="1592796"/>
              <a:ext cx="7656172" cy="12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rial" panose="020B0604020202020204" pitchFamily="34" charset="0"/>
                  <a:cs typeface="Arial" panose="020B0604020202020204" pitchFamily="34" charset="0"/>
                </a:rPr>
                <a:t>   Chronology of CW injection</a:t>
              </a:r>
            </a:p>
            <a:p>
              <a:r>
                <a:rPr lang="en-US" sz="1800" dirty="0">
                  <a:solidFill>
                    <a:schemeClr val="tx1"/>
                  </a:solidFill>
                  <a:latin typeface="Arial" panose="020B0604020202020204" pitchFamily="34" charset="0"/>
                  <a:cs typeface="Arial" panose="020B0604020202020204" pitchFamily="34" charset="0"/>
                </a:rPr>
                <a:t>      (in terms of monthly representation)</a:t>
              </a:r>
              <a:endParaRPr lang="uk-UA" sz="1800" dirty="0">
                <a:solidFill>
                  <a:schemeClr val="tx1"/>
                </a:solidFill>
                <a:latin typeface="Arial" panose="020B0604020202020204" pitchFamily="34" charset="0"/>
                <a:cs typeface="Arial" panose="020B0604020202020204" pitchFamily="34" charset="0"/>
              </a:endParaRPr>
            </a:p>
          </p:txBody>
        </p:sp>
        <p:sp>
          <p:nvSpPr>
            <p:cNvPr id="14" name="Прямоугольник 13"/>
            <p:cNvSpPr/>
            <p:nvPr/>
          </p:nvSpPr>
          <p:spPr>
            <a:xfrm>
              <a:off x="551384" y="3160317"/>
              <a:ext cx="2172920" cy="61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Submission of </a:t>
              </a:r>
              <a:r>
                <a:rPr lang="en-US" sz="1100" b="1" dirty="0">
                  <a:solidFill>
                    <a:schemeClr val="tx1"/>
                  </a:solidFill>
                  <a:latin typeface="Arial" panose="020B0604020202020204" pitchFamily="34" charset="0"/>
                  <a:cs typeface="Arial" panose="020B0604020202020204" pitchFamily="34" charset="0"/>
                </a:rPr>
                <a:t>PCD (IM 74 PP);</a:t>
              </a:r>
            </a:p>
            <a:p>
              <a:pPr algn="ctr"/>
              <a:r>
                <a:rPr lang="en-US" sz="1100" dirty="0">
                  <a:solidFill>
                    <a:schemeClr val="tx1"/>
                  </a:solidFill>
                  <a:latin typeface="Arial" panose="020B0604020202020204" pitchFamily="34" charset="0"/>
                  <a:cs typeface="Arial" panose="020B0604020202020204" pitchFamily="34" charset="0"/>
                </a:rPr>
                <a:t>receiving an invoice; </a:t>
              </a:r>
            </a:p>
            <a:p>
              <a:pPr algn="ctr"/>
              <a:r>
                <a:rPr lang="en-US" sz="1100" dirty="0">
                  <a:solidFill>
                    <a:schemeClr val="tx1"/>
                  </a:solidFill>
                  <a:latin typeface="Arial" panose="020B0604020202020204" pitchFamily="34" charset="0"/>
                  <a:cs typeface="Arial" panose="020B0604020202020204" pitchFamily="34" charset="0"/>
                </a:rPr>
                <a:t>payment for the invoice</a:t>
              </a:r>
              <a:endParaRPr lang="uk-UA" sz="1100" dirty="0">
                <a:solidFill>
                  <a:schemeClr val="tx1"/>
                </a:solidFill>
                <a:latin typeface="Arial" panose="020B0604020202020204" pitchFamily="34" charset="0"/>
                <a:cs typeface="Arial" panose="020B0604020202020204" pitchFamily="34" charset="0"/>
              </a:endParaRPr>
            </a:p>
          </p:txBody>
        </p:sp>
        <p:sp>
          <p:nvSpPr>
            <p:cNvPr id="15" name="Прямоугольник 14"/>
            <p:cNvSpPr/>
            <p:nvPr/>
          </p:nvSpPr>
          <p:spPr>
            <a:xfrm>
              <a:off x="371364" y="3920444"/>
              <a:ext cx="900100" cy="39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from 1 to 180 days</a:t>
              </a:r>
              <a:endParaRPr lang="uk-UA" sz="1100" b="1" dirty="0">
                <a:solidFill>
                  <a:schemeClr val="tx1"/>
                </a:solidFill>
              </a:endParaRPr>
            </a:p>
          </p:txBody>
        </p:sp>
        <p:sp>
          <p:nvSpPr>
            <p:cNvPr id="16" name="Прямоугольник 15"/>
            <p:cNvSpPr/>
            <p:nvPr/>
          </p:nvSpPr>
          <p:spPr>
            <a:xfrm>
              <a:off x="5303912" y="3250922"/>
              <a:ext cx="2088232" cy="61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Submission of the application for </a:t>
              </a:r>
              <a:r>
                <a:rPr lang="en-US" sz="1100" b="1" dirty="0">
                  <a:solidFill>
                    <a:schemeClr val="tx1"/>
                  </a:solidFill>
                  <a:latin typeface="Arial" panose="020B0604020202020204" pitchFamily="34" charset="0"/>
                  <a:cs typeface="Arial" panose="020B0604020202020204" pitchFamily="34" charset="0"/>
                </a:rPr>
                <a:t>ACD (IM 74 </a:t>
              </a:r>
              <a:r>
                <a:rPr lang="uk-UA" sz="1100" b="1" dirty="0">
                  <a:solidFill>
                    <a:schemeClr val="tx1"/>
                  </a:solidFill>
                  <a:latin typeface="Arial" panose="020B0604020202020204" pitchFamily="34" charset="0"/>
                  <a:cs typeface="Arial" panose="020B0604020202020204" pitchFamily="34" charset="0"/>
                </a:rPr>
                <a:t>ДР</a:t>
              </a:r>
              <a:r>
                <a:rPr lang="en-US" sz="1100" b="1" dirty="0">
                  <a:solidFill>
                    <a:schemeClr val="tx1"/>
                  </a:solidFill>
                  <a:latin typeface="Arial" panose="020B0604020202020204" pitchFamily="34" charset="0"/>
                  <a:cs typeface="Arial" panose="020B0604020202020204" pitchFamily="34" charset="0"/>
                </a:rPr>
                <a:t>)</a:t>
              </a:r>
            </a:p>
          </p:txBody>
        </p:sp>
        <p:sp>
          <p:nvSpPr>
            <p:cNvPr id="17" name="Прямоугольник 16"/>
            <p:cNvSpPr/>
            <p:nvPr/>
          </p:nvSpPr>
          <p:spPr>
            <a:xfrm>
              <a:off x="7387620" y="3250922"/>
              <a:ext cx="2088232" cy="61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Client fulfills payment of the invoice within a day</a:t>
              </a:r>
              <a:endParaRPr lang="en-US" sz="1100" b="1" dirty="0">
                <a:solidFill>
                  <a:schemeClr val="tx1"/>
                </a:solidFill>
                <a:latin typeface="Arial" panose="020B0604020202020204" pitchFamily="34" charset="0"/>
                <a:cs typeface="Arial" panose="020B0604020202020204" pitchFamily="34" charset="0"/>
              </a:endParaRPr>
            </a:p>
          </p:txBody>
        </p:sp>
        <p:sp>
          <p:nvSpPr>
            <p:cNvPr id="18" name="Прямоугольник 17"/>
            <p:cNvSpPr/>
            <p:nvPr/>
          </p:nvSpPr>
          <p:spPr>
            <a:xfrm>
              <a:off x="3071664" y="4508151"/>
              <a:ext cx="2016224" cy="577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Submission of the nominations for injection within the month</a:t>
              </a:r>
              <a:endParaRPr lang="en-US" sz="1100" b="1" dirty="0">
                <a:solidFill>
                  <a:schemeClr val="tx1"/>
                </a:solidFill>
                <a:latin typeface="Arial" panose="020B0604020202020204" pitchFamily="34" charset="0"/>
                <a:cs typeface="Arial" panose="020B0604020202020204" pitchFamily="34" charset="0"/>
              </a:endParaRPr>
            </a:p>
          </p:txBody>
        </p:sp>
        <p:sp>
          <p:nvSpPr>
            <p:cNvPr id="19" name="Прямоугольник 18"/>
            <p:cNvSpPr/>
            <p:nvPr/>
          </p:nvSpPr>
          <p:spPr>
            <a:xfrm>
              <a:off x="8508268" y="4514328"/>
              <a:ext cx="2088232" cy="301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Injection declaration issuance</a:t>
              </a:r>
              <a:endParaRPr lang="en-US" sz="1100" b="1"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0851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pPr marL="25400"/>
            <a:fld id="{81D60167-4931-47E6-BA6A-407CBD079E47}" type="slidenum">
              <a:rPr lang="uk-UA" spc="-10" smtClean="0"/>
              <a:pPr marL="25400"/>
              <a:t>7</a:t>
            </a:fld>
            <a:endParaRPr lang="uk-UA" spc="-10" dirty="0"/>
          </a:p>
        </p:txBody>
      </p:sp>
      <p:sp>
        <p:nvSpPr>
          <p:cNvPr id="3" name="Заголовок 2"/>
          <p:cNvSpPr>
            <a:spLocks noGrp="1"/>
          </p:cNvSpPr>
          <p:nvPr>
            <p:ph type="title"/>
          </p:nvPr>
        </p:nvSpPr>
        <p:spPr>
          <a:xfrm>
            <a:off x="-2526" y="359337"/>
            <a:ext cx="8666694" cy="430887"/>
          </a:xfrm>
        </p:spPr>
        <p:txBody>
          <a:bodyPr/>
          <a:lstStyle/>
          <a:p>
            <a:r>
              <a:rPr lang="en-US" dirty="0"/>
              <a:t>Customs warehouse withdrawal</a:t>
            </a:r>
            <a:endParaRPr lang="uk-UA" dirty="0"/>
          </a:p>
        </p:txBody>
      </p:sp>
      <p:grpSp>
        <p:nvGrpSpPr>
          <p:cNvPr id="4" name="Группа 3"/>
          <p:cNvGrpSpPr/>
          <p:nvPr/>
        </p:nvGrpSpPr>
        <p:grpSpPr>
          <a:xfrm>
            <a:off x="119336" y="1592796"/>
            <a:ext cx="11925729" cy="4068452"/>
            <a:chOff x="24004" y="1592796"/>
            <a:chExt cx="11925729" cy="4068452"/>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748" y="1833224"/>
              <a:ext cx="11582985" cy="3828024"/>
            </a:xfrm>
            <a:prstGeom prst="rect">
              <a:avLst/>
            </a:prstGeom>
          </p:spPr>
        </p:pic>
        <p:sp>
          <p:nvSpPr>
            <p:cNvPr id="6" name="Прямоугольник 5"/>
            <p:cNvSpPr/>
            <p:nvPr/>
          </p:nvSpPr>
          <p:spPr>
            <a:xfrm>
              <a:off x="24004" y="1592796"/>
              <a:ext cx="7656172" cy="12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rial" panose="020B0604020202020204" pitchFamily="34" charset="0"/>
                  <a:cs typeface="Arial" panose="020B0604020202020204" pitchFamily="34" charset="0"/>
                </a:rPr>
                <a:t>   Chronology of CW withdrawal</a:t>
              </a:r>
            </a:p>
            <a:p>
              <a:r>
                <a:rPr lang="en-US" sz="1800" dirty="0">
                  <a:solidFill>
                    <a:schemeClr val="tx1"/>
                  </a:solidFill>
                  <a:latin typeface="Arial" panose="020B0604020202020204" pitchFamily="34" charset="0"/>
                  <a:cs typeface="Arial" panose="020B0604020202020204" pitchFamily="34" charset="0"/>
                </a:rPr>
                <a:t>      (in terms of monthly representation)</a:t>
              </a:r>
              <a:endParaRPr lang="uk-UA" sz="1800" dirty="0">
                <a:solidFill>
                  <a:schemeClr val="tx1"/>
                </a:solidFill>
                <a:latin typeface="Arial" panose="020B0604020202020204" pitchFamily="34" charset="0"/>
                <a:cs typeface="Arial" panose="020B0604020202020204" pitchFamily="34" charset="0"/>
              </a:endParaRPr>
            </a:p>
          </p:txBody>
        </p:sp>
        <p:sp>
          <p:nvSpPr>
            <p:cNvPr id="7" name="Прямоугольник 6"/>
            <p:cNvSpPr/>
            <p:nvPr/>
          </p:nvSpPr>
          <p:spPr>
            <a:xfrm>
              <a:off x="367801" y="3147503"/>
              <a:ext cx="2772308" cy="61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Submission of </a:t>
              </a:r>
              <a:r>
                <a:rPr lang="en-US" sz="1100" b="1" dirty="0">
                  <a:solidFill>
                    <a:schemeClr val="tx1"/>
                  </a:solidFill>
                  <a:latin typeface="Arial" panose="020B0604020202020204" pitchFamily="34" charset="0"/>
                  <a:cs typeface="Arial" panose="020B0604020202020204" pitchFamily="34" charset="0"/>
                </a:rPr>
                <a:t>PCD (</a:t>
              </a:r>
              <a:r>
                <a:rPr lang="ru-RU" sz="1100" b="1" dirty="0">
                  <a:solidFill>
                    <a:schemeClr val="tx1"/>
                  </a:solidFill>
                  <a:latin typeface="Arial" panose="020B0604020202020204" pitchFamily="34" charset="0"/>
                  <a:cs typeface="Arial" panose="020B0604020202020204" pitchFamily="34" charset="0"/>
                </a:rPr>
                <a:t>ЕК</a:t>
              </a:r>
              <a:r>
                <a:rPr lang="en-US" sz="1100" b="1" dirty="0">
                  <a:solidFill>
                    <a:schemeClr val="tx1"/>
                  </a:solidFill>
                  <a:latin typeface="Arial" panose="020B0604020202020204" pitchFamily="34" charset="0"/>
                  <a:cs typeface="Arial" panose="020B0604020202020204" pitchFamily="34" charset="0"/>
                </a:rPr>
                <a:t> </a:t>
              </a:r>
              <a:r>
                <a:rPr lang="ru-RU" sz="1100" b="1" dirty="0">
                  <a:solidFill>
                    <a:schemeClr val="tx1"/>
                  </a:solidFill>
                  <a:latin typeface="Arial" panose="020B0604020202020204" pitchFamily="34" charset="0"/>
                  <a:cs typeface="Arial" panose="020B0604020202020204" pitchFamily="34" charset="0"/>
                </a:rPr>
                <a:t>11</a:t>
              </a:r>
              <a:r>
                <a:rPr lang="en-US" sz="1100" b="1" dirty="0">
                  <a:solidFill>
                    <a:schemeClr val="tx1"/>
                  </a:solidFill>
                  <a:latin typeface="Arial" panose="020B0604020202020204" pitchFamily="34" charset="0"/>
                  <a:cs typeface="Arial" panose="020B0604020202020204" pitchFamily="34" charset="0"/>
                </a:rPr>
                <a:t>)</a:t>
              </a:r>
              <a:r>
                <a:rPr lang="ru-RU" sz="1100" b="1" dirty="0">
                  <a:solidFill>
                    <a:schemeClr val="tx1"/>
                  </a:solidFill>
                  <a:latin typeface="Arial" panose="020B0604020202020204" pitchFamily="34" charset="0"/>
                  <a:cs typeface="Arial" panose="020B0604020202020204" pitchFamily="34" charset="0"/>
                </a:rPr>
                <a:t> </a:t>
              </a:r>
              <a:r>
                <a:rPr lang="en-US" sz="1100" b="1" dirty="0">
                  <a:solidFill>
                    <a:schemeClr val="tx1"/>
                  </a:solidFill>
                  <a:latin typeface="Arial" panose="020B0604020202020204" pitchFamily="34" charset="0"/>
                  <a:cs typeface="Arial" panose="020B0604020202020204" pitchFamily="34" charset="0"/>
                </a:rPr>
                <a:t>re</a:t>
              </a:r>
              <a:r>
                <a:rPr lang="ru-RU" sz="1100" b="1" dirty="0">
                  <a:solidFill>
                    <a:schemeClr val="tx1"/>
                  </a:solidFill>
                  <a:latin typeface="Arial" panose="020B0604020202020204" pitchFamily="34" charset="0"/>
                  <a:cs typeface="Arial" panose="020B0604020202020204" pitchFamily="34" charset="0"/>
                </a:rPr>
                <a:t>-</a:t>
              </a:r>
              <a:r>
                <a:rPr lang="en-US" sz="1100" b="1" dirty="0">
                  <a:solidFill>
                    <a:schemeClr val="tx1"/>
                  </a:solidFill>
                  <a:latin typeface="Arial" panose="020B0604020202020204" pitchFamily="34" charset="0"/>
                  <a:cs typeface="Arial" panose="020B0604020202020204" pitchFamily="34" charset="0"/>
                </a:rPr>
                <a:t>export;</a:t>
              </a:r>
            </a:p>
            <a:p>
              <a:pPr algn="ctr"/>
              <a:r>
                <a:rPr lang="en-US" sz="1100" dirty="0">
                  <a:solidFill>
                    <a:schemeClr val="tx1"/>
                  </a:solidFill>
                  <a:latin typeface="Arial" panose="020B0604020202020204" pitchFamily="34" charset="0"/>
                  <a:cs typeface="Arial" panose="020B0604020202020204" pitchFamily="34" charset="0"/>
                </a:rPr>
                <a:t>receiving an invoice; </a:t>
              </a:r>
            </a:p>
            <a:p>
              <a:pPr algn="ctr"/>
              <a:r>
                <a:rPr lang="en-US" sz="1100" dirty="0">
                  <a:solidFill>
                    <a:schemeClr val="tx1"/>
                  </a:solidFill>
                  <a:latin typeface="Arial" panose="020B0604020202020204" pitchFamily="34" charset="0"/>
                  <a:cs typeface="Arial" panose="020B0604020202020204" pitchFamily="34" charset="0"/>
                </a:rPr>
                <a:t>payment for the invoice</a:t>
              </a:r>
              <a:endParaRPr lang="uk-UA" sz="1100" dirty="0">
                <a:solidFill>
                  <a:schemeClr val="tx1"/>
                </a:solidFill>
                <a:latin typeface="Arial" panose="020B0604020202020204" pitchFamily="34" charset="0"/>
                <a:cs typeface="Arial" panose="020B0604020202020204" pitchFamily="34" charset="0"/>
              </a:endParaRPr>
            </a:p>
          </p:txBody>
        </p:sp>
        <p:sp>
          <p:nvSpPr>
            <p:cNvPr id="8" name="Прямоугольник 7"/>
            <p:cNvSpPr/>
            <p:nvPr/>
          </p:nvSpPr>
          <p:spPr>
            <a:xfrm>
              <a:off x="371364" y="3920444"/>
              <a:ext cx="900100" cy="39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from 1 to 180 days</a:t>
              </a:r>
              <a:endParaRPr lang="uk-UA" sz="1100" b="1" dirty="0">
                <a:solidFill>
                  <a:schemeClr val="tx1"/>
                </a:solidFill>
              </a:endParaRPr>
            </a:p>
          </p:txBody>
        </p:sp>
        <p:sp>
          <p:nvSpPr>
            <p:cNvPr id="9" name="Прямоугольник 8"/>
            <p:cNvSpPr/>
            <p:nvPr/>
          </p:nvSpPr>
          <p:spPr>
            <a:xfrm>
              <a:off x="3071664" y="4508151"/>
              <a:ext cx="2016224" cy="61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Submission of the nominations for withdrawal within the month</a:t>
              </a:r>
              <a:endParaRPr lang="en-US" sz="1100" b="1" dirty="0">
                <a:solidFill>
                  <a:schemeClr val="tx1"/>
                </a:solidFill>
                <a:latin typeface="Arial" panose="020B0604020202020204" pitchFamily="34" charset="0"/>
                <a:cs typeface="Arial" panose="020B0604020202020204" pitchFamily="34" charset="0"/>
              </a:endParaRPr>
            </a:p>
          </p:txBody>
        </p:sp>
        <p:sp>
          <p:nvSpPr>
            <p:cNvPr id="10" name="Прямоугольник 9"/>
            <p:cNvSpPr/>
            <p:nvPr/>
          </p:nvSpPr>
          <p:spPr>
            <a:xfrm>
              <a:off x="5303912" y="3250922"/>
              <a:ext cx="2088232" cy="61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Submission of the application for </a:t>
              </a:r>
              <a:r>
                <a:rPr lang="en-US" sz="1100" b="1" dirty="0">
                  <a:solidFill>
                    <a:schemeClr val="tx1"/>
                  </a:solidFill>
                  <a:latin typeface="Arial" panose="020B0604020202020204" pitchFamily="34" charset="0"/>
                  <a:cs typeface="Arial" panose="020B0604020202020204" pitchFamily="34" charset="0"/>
                </a:rPr>
                <a:t>ACD (</a:t>
              </a:r>
              <a:r>
                <a:rPr lang="ru-RU" sz="1100" b="1" dirty="0">
                  <a:solidFill>
                    <a:schemeClr val="tx1"/>
                  </a:solidFill>
                  <a:latin typeface="Arial" panose="020B0604020202020204" pitchFamily="34" charset="0"/>
                  <a:cs typeface="Arial" panose="020B0604020202020204" pitchFamily="34" charset="0"/>
                </a:rPr>
                <a:t>ЕК</a:t>
              </a:r>
              <a:r>
                <a:rPr lang="en-US" sz="1100" b="1" dirty="0">
                  <a:solidFill>
                    <a:schemeClr val="tx1"/>
                  </a:solidFill>
                  <a:latin typeface="Arial" panose="020B0604020202020204" pitchFamily="34" charset="0"/>
                  <a:cs typeface="Arial" panose="020B0604020202020204" pitchFamily="34" charset="0"/>
                </a:rPr>
                <a:t> </a:t>
              </a:r>
              <a:r>
                <a:rPr lang="ru-RU" sz="1100" b="1" dirty="0">
                  <a:solidFill>
                    <a:schemeClr val="tx1"/>
                  </a:solidFill>
                  <a:latin typeface="Arial" panose="020B0604020202020204" pitchFamily="34" charset="0"/>
                  <a:cs typeface="Arial" panose="020B0604020202020204" pitchFamily="34" charset="0"/>
                </a:rPr>
                <a:t>11</a:t>
              </a:r>
              <a:r>
                <a:rPr lang="en-US" sz="1100" b="1" dirty="0">
                  <a:solidFill>
                    <a:schemeClr val="tx1"/>
                  </a:solidFill>
                  <a:latin typeface="Arial" panose="020B0604020202020204" pitchFamily="34" charset="0"/>
                  <a:cs typeface="Arial" panose="020B0604020202020204" pitchFamily="34" charset="0"/>
                </a:rPr>
                <a:t> </a:t>
              </a:r>
              <a:r>
                <a:rPr lang="uk-UA" sz="1100" b="1" dirty="0">
                  <a:solidFill>
                    <a:schemeClr val="tx1"/>
                  </a:solidFill>
                  <a:latin typeface="Arial" panose="020B0604020202020204" pitchFamily="34" charset="0"/>
                  <a:cs typeface="Arial" panose="020B0604020202020204" pitchFamily="34" charset="0"/>
                </a:rPr>
                <a:t>ДР</a:t>
              </a:r>
              <a:r>
                <a:rPr lang="en-US" sz="1100" b="1" dirty="0">
                  <a:solidFill>
                    <a:schemeClr val="tx1"/>
                  </a:solidFill>
                  <a:latin typeface="Arial" panose="020B0604020202020204" pitchFamily="34" charset="0"/>
                  <a:cs typeface="Arial" panose="020B0604020202020204" pitchFamily="34" charset="0"/>
                </a:rPr>
                <a:t>)</a:t>
              </a:r>
              <a:r>
                <a:rPr lang="ru-RU" sz="1100" b="1" dirty="0">
                  <a:solidFill>
                    <a:schemeClr val="tx1"/>
                  </a:solidFill>
                  <a:latin typeface="Arial" panose="020B0604020202020204" pitchFamily="34" charset="0"/>
                  <a:cs typeface="Arial" panose="020B0604020202020204" pitchFamily="34" charset="0"/>
                </a:rPr>
                <a:t> </a:t>
              </a:r>
              <a:r>
                <a:rPr lang="en-US" sz="1100" b="1" dirty="0">
                  <a:solidFill>
                    <a:schemeClr val="tx1"/>
                  </a:solidFill>
                  <a:latin typeface="Arial" panose="020B0604020202020204" pitchFamily="34" charset="0"/>
                  <a:cs typeface="Arial" panose="020B0604020202020204" pitchFamily="34" charset="0"/>
                </a:rPr>
                <a:t>re-export</a:t>
              </a:r>
            </a:p>
          </p:txBody>
        </p:sp>
        <p:sp>
          <p:nvSpPr>
            <p:cNvPr id="11" name="Прямоугольник 10"/>
            <p:cNvSpPr/>
            <p:nvPr/>
          </p:nvSpPr>
          <p:spPr>
            <a:xfrm>
              <a:off x="7387620" y="3250922"/>
              <a:ext cx="2088232" cy="61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Client fulfills payment of the invoice within a day</a:t>
              </a:r>
              <a:endParaRPr lang="en-US" sz="1100" b="1" dirty="0">
                <a:solidFill>
                  <a:schemeClr val="tx1"/>
                </a:solidFill>
                <a:latin typeface="Arial" panose="020B0604020202020204" pitchFamily="34" charset="0"/>
                <a:cs typeface="Arial" panose="020B0604020202020204" pitchFamily="34" charset="0"/>
              </a:endParaRPr>
            </a:p>
          </p:txBody>
        </p:sp>
        <p:sp>
          <p:nvSpPr>
            <p:cNvPr id="12" name="Прямоугольник 11"/>
            <p:cNvSpPr/>
            <p:nvPr/>
          </p:nvSpPr>
          <p:spPr>
            <a:xfrm>
              <a:off x="8472264" y="4508151"/>
              <a:ext cx="2196244" cy="301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Withdrawal declaration issuance</a:t>
              </a:r>
              <a:endParaRPr lang="en-US" sz="1100" b="1"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15853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25400"/>
            <a:fld id="{81D60167-4931-47E6-BA6A-407CBD079E47}" type="slidenum">
              <a:rPr lang="uk-UA" spc="-10" smtClean="0"/>
              <a:pPr marL="25400"/>
              <a:t>8</a:t>
            </a:fld>
            <a:endParaRPr lang="uk-UA" spc="-10" dirty="0"/>
          </a:p>
        </p:txBody>
      </p:sp>
      <p:sp>
        <p:nvSpPr>
          <p:cNvPr id="3" name="Заголовок 2"/>
          <p:cNvSpPr>
            <a:spLocks noGrp="1"/>
          </p:cNvSpPr>
          <p:nvPr>
            <p:ph type="title"/>
          </p:nvPr>
        </p:nvSpPr>
        <p:spPr>
          <a:xfrm>
            <a:off x="-2526" y="359337"/>
            <a:ext cx="8666694" cy="430887"/>
          </a:xfrm>
        </p:spPr>
        <p:txBody>
          <a:bodyPr/>
          <a:lstStyle/>
          <a:p>
            <a:r>
              <a:rPr lang="en-US" dirty="0"/>
              <a:t>Customs declaration of natural gas</a:t>
            </a:r>
            <a:r>
              <a:rPr lang="en-US" b="0" dirty="0"/>
              <a:t> </a:t>
            </a:r>
            <a:endParaRPr lang="ru-RU" dirty="0"/>
          </a:p>
        </p:txBody>
      </p:sp>
      <p:sp>
        <p:nvSpPr>
          <p:cNvPr id="8" name="TextBox 7"/>
          <p:cNvSpPr txBox="1"/>
          <p:nvPr/>
        </p:nvSpPr>
        <p:spPr>
          <a:xfrm>
            <a:off x="1379476" y="1952836"/>
            <a:ext cx="904735" cy="461665"/>
          </a:xfrm>
          <a:prstGeom prst="rect">
            <a:avLst/>
          </a:prstGeom>
          <a:noFill/>
        </p:spPr>
        <p:txBody>
          <a:bodyPr wrap="none" rtlCol="0">
            <a:spAutoFit/>
          </a:bodyPr>
          <a:lstStyle/>
          <a:p>
            <a:r>
              <a:rPr lang="en-US" sz="2400" dirty="0"/>
              <a:t>Client</a:t>
            </a:r>
            <a:endParaRPr lang="uk-UA" sz="2400" dirty="0"/>
          </a:p>
        </p:txBody>
      </p:sp>
      <p:sp>
        <p:nvSpPr>
          <p:cNvPr id="9" name="TextBox 8"/>
          <p:cNvSpPr txBox="1"/>
          <p:nvPr/>
        </p:nvSpPr>
        <p:spPr>
          <a:xfrm>
            <a:off x="1091444" y="2552049"/>
            <a:ext cx="4536504" cy="3261534"/>
          </a:xfrm>
          <a:prstGeom prst="rect">
            <a:avLst/>
          </a:prstGeom>
          <a:noFill/>
        </p:spPr>
        <p:txBody>
          <a:bodyPr wrap="square" rtlCol="0">
            <a:spAutoFit/>
          </a:bodyPr>
          <a:lstStyle/>
          <a:p>
            <a:pPr marL="285750" indent="-285750">
              <a:buFont typeface="Arial" panose="020B0604020202020204" pitchFamily="34" charset="0"/>
              <a:buChar char="•"/>
            </a:pPr>
            <a:r>
              <a:rPr lang="en-US" dirty="0"/>
              <a:t>Creates application for customs declaration in I-Platform</a:t>
            </a:r>
            <a:endParaRPr lang="uk-UA" dirty="0"/>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en-US" dirty="0"/>
              <a:t>Provides shipping documents required for customs clearance</a:t>
            </a:r>
            <a:endParaRPr lang="ru-RU" dirty="0"/>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en-US" dirty="0"/>
              <a:t>Pays for the declaration services in advance</a:t>
            </a:r>
            <a:endParaRPr lang="uk-UA" dirty="0"/>
          </a:p>
          <a:p>
            <a:pPr marL="285750" indent="-285750">
              <a:buFont typeface="Arial" panose="020B0604020202020204" pitchFamily="34" charset="0"/>
              <a:buChar char="•"/>
            </a:pPr>
            <a:endParaRPr lang="uk-UA" dirty="0"/>
          </a:p>
          <a:p>
            <a:r>
              <a:rPr lang="en-US" dirty="0"/>
              <a:t>For additional information on customs clearance, please, contact </a:t>
            </a:r>
            <a:r>
              <a:rPr lang="en-US" dirty="0">
                <a:hlinkClick r:id="rId2"/>
              </a:rPr>
              <a:t>cw@utg.ua</a:t>
            </a: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uk-UA" dirty="0"/>
          </a:p>
        </p:txBody>
      </p:sp>
      <p:sp>
        <p:nvSpPr>
          <p:cNvPr id="13" name="TextBox 12"/>
          <p:cNvSpPr txBox="1"/>
          <p:nvPr/>
        </p:nvSpPr>
        <p:spPr>
          <a:xfrm>
            <a:off x="6455346" y="1952836"/>
            <a:ext cx="3561806" cy="461665"/>
          </a:xfrm>
          <a:prstGeom prst="rect">
            <a:avLst/>
          </a:prstGeom>
          <a:noFill/>
        </p:spPr>
        <p:txBody>
          <a:bodyPr wrap="square" rtlCol="0">
            <a:spAutoFit/>
          </a:bodyPr>
          <a:lstStyle/>
          <a:p>
            <a:r>
              <a:rPr lang="en-US" sz="2400" dirty="0"/>
              <a:t>Storage System Operator</a:t>
            </a:r>
            <a:endParaRPr lang="uk-UA" sz="2400" dirty="0"/>
          </a:p>
        </p:txBody>
      </p:sp>
      <p:sp>
        <p:nvSpPr>
          <p:cNvPr id="14" name="TextBox 13"/>
          <p:cNvSpPr txBox="1"/>
          <p:nvPr/>
        </p:nvSpPr>
        <p:spPr>
          <a:xfrm>
            <a:off x="6204012" y="2552049"/>
            <a:ext cx="4428492" cy="2530180"/>
          </a:xfrm>
          <a:prstGeom prst="rect">
            <a:avLst/>
          </a:prstGeom>
          <a:noFill/>
        </p:spPr>
        <p:txBody>
          <a:bodyPr wrap="square" rtlCol="0">
            <a:spAutoFit/>
          </a:bodyPr>
          <a:lstStyle/>
          <a:p>
            <a:pPr marL="285750" indent="-285750">
              <a:buFont typeface="Arial" panose="020B0604020202020204" pitchFamily="34" charset="0"/>
              <a:buChar char="•"/>
            </a:pPr>
            <a:r>
              <a:rPr lang="en-US" dirty="0"/>
              <a:t>Approves the correctness of the submitted application for customs declaration</a:t>
            </a:r>
          </a:p>
          <a:p>
            <a:endParaRPr lang="uk-UA" dirty="0"/>
          </a:p>
          <a:p>
            <a:pPr marL="285750" indent="-285750">
              <a:buFont typeface="Arial" panose="020B0604020202020204" pitchFamily="34" charset="0"/>
              <a:buChar char="•"/>
            </a:pPr>
            <a:r>
              <a:rPr lang="en-US" dirty="0"/>
              <a:t>Checks payment for ordered services</a:t>
            </a:r>
            <a:endParaRPr lang="uk-UA" dirty="0"/>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en-US" dirty="0"/>
              <a:t>Prepares customs declaration and sends it to the customs authority</a:t>
            </a:r>
            <a:endParaRPr lang="uk-UA" dirty="0"/>
          </a:p>
          <a:p>
            <a:pPr marL="285750" indent="-285750">
              <a:buFont typeface="Arial" panose="020B0604020202020204" pitchFamily="34" charset="0"/>
              <a:buChar char="•"/>
            </a:pPr>
            <a:endParaRPr lang="uk-UA" dirty="0"/>
          </a:p>
          <a:p>
            <a:pPr marL="285750" indent="-285750">
              <a:buFont typeface="Arial" panose="020B0604020202020204" pitchFamily="34" charset="0"/>
              <a:buChar char="•"/>
            </a:pPr>
            <a:r>
              <a:rPr lang="en-US" dirty="0"/>
              <a:t>Sends the customs declaration issued by the customs authority to the client</a:t>
            </a:r>
            <a:r>
              <a:rPr lang="uk-UA" dirty="0"/>
              <a:t> </a:t>
            </a:r>
            <a:r>
              <a:rPr lang="en-US" dirty="0"/>
              <a:t>by the I-Platform</a:t>
            </a:r>
            <a:endParaRPr lang="uk-UA" dirty="0"/>
          </a:p>
        </p:txBody>
      </p:sp>
    </p:spTree>
    <p:extLst>
      <p:ext uri="{BB962C8B-B14F-4D97-AF65-F5344CB8AC3E}">
        <p14:creationId xmlns:p14="http://schemas.microsoft.com/office/powerpoint/2010/main" val="81173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pPr marL="25400"/>
            <a:fld id="{81D60167-4931-47E6-BA6A-407CBD079E47}" type="slidenum">
              <a:rPr lang="uk-UA" spc="-10" smtClean="0"/>
              <a:pPr marL="25400"/>
              <a:t>9</a:t>
            </a:fld>
            <a:endParaRPr lang="uk-UA" spc="-10" dirty="0"/>
          </a:p>
        </p:txBody>
      </p:sp>
      <p:sp>
        <p:nvSpPr>
          <p:cNvPr id="3" name="Заголовок 2"/>
          <p:cNvSpPr>
            <a:spLocks noGrp="1"/>
          </p:cNvSpPr>
          <p:nvPr>
            <p:ph type="title"/>
          </p:nvPr>
        </p:nvSpPr>
        <p:spPr>
          <a:xfrm>
            <a:off x="-2526" y="359337"/>
            <a:ext cx="8666694" cy="1292662"/>
          </a:xfrm>
        </p:spPr>
        <p:txBody>
          <a:bodyPr/>
          <a:lstStyle/>
          <a:p>
            <a:r>
              <a:rPr lang="en-US" dirty="0"/>
              <a:t>The procedure of filing customs declarations for the placement and withdrawal of gas volumes in the customs warehouse</a:t>
            </a:r>
            <a:endParaRPr lang="uk-UA" dirty="0"/>
          </a:p>
        </p:txBody>
      </p:sp>
      <p:sp>
        <p:nvSpPr>
          <p:cNvPr id="5" name="TextBox 4"/>
          <p:cNvSpPr txBox="1"/>
          <p:nvPr/>
        </p:nvSpPr>
        <p:spPr>
          <a:xfrm>
            <a:off x="731404" y="2140327"/>
            <a:ext cx="10261140" cy="3785652"/>
          </a:xfrm>
          <a:prstGeom prst="rect">
            <a:avLst/>
          </a:prstGeom>
          <a:noFill/>
        </p:spPr>
        <p:txBody>
          <a:bodyPr wrap="square" rtlCol="0">
            <a:spAutoFit/>
          </a:bodyPr>
          <a:lstStyle/>
          <a:p>
            <a:r>
              <a:rPr lang="en-US" sz="1600" b="1" dirty="0"/>
              <a:t>Periodic customs declaration (IM 74 PP) </a:t>
            </a:r>
            <a:r>
              <a:rPr lang="en-US" sz="1600" dirty="0"/>
              <a:t>– is issued by the storage operator draws up the intention of the customer of storage services to place a certain amount of natural gas in the customs warehouse for a certain period from 1 day to 180 days</a:t>
            </a:r>
            <a:r>
              <a:rPr lang="uk-UA" sz="1600" dirty="0"/>
              <a:t>.  </a:t>
            </a:r>
          </a:p>
          <a:p>
            <a:endParaRPr lang="uk-UA" sz="1600" dirty="0"/>
          </a:p>
          <a:p>
            <a:r>
              <a:rPr lang="en-US" sz="1600" b="1" dirty="0"/>
              <a:t>Additional customs declaration (IM 74) </a:t>
            </a:r>
            <a:r>
              <a:rPr lang="en-US" sz="1600" dirty="0"/>
              <a:t>– is issued by the gas storage operator in accordance with the periodic customs declaration (IM 74 PP), which is evidence of the actual volume of natural gas placed in the customs warehouse with a storage period of up to 1095 days and the possibility of customer of storage services  to sell  volume to other entities. The additional customs declaration number (23UA903020</a:t>
            </a:r>
            <a:r>
              <a:rPr lang="en-US" sz="1600" dirty="0">
                <a:solidFill>
                  <a:schemeClr val="tx1">
                    <a:lumMod val="50000"/>
                    <a:lumOff val="50000"/>
                  </a:schemeClr>
                </a:solidFill>
              </a:rPr>
              <a:t>111111U1</a:t>
            </a:r>
            <a:r>
              <a:rPr lang="en-US" sz="1600" dirty="0"/>
              <a:t>) is the consignment track number.</a:t>
            </a:r>
          </a:p>
          <a:p>
            <a:endParaRPr lang="uk-UA" sz="1600" dirty="0"/>
          </a:p>
          <a:p>
            <a:r>
              <a:rPr lang="en-US" sz="1600" b="1" dirty="0"/>
              <a:t>Periodic customs declaration (EC 11) Re-export </a:t>
            </a:r>
            <a:r>
              <a:rPr lang="en-US" sz="1600" dirty="0"/>
              <a:t>- is issued by  the gas storage operator and any declarant on the territory of Ukraine draws up the intention of the customer of storage services to withdraw a certain amount of natural gas from the customs territory of Ukraine, in particular the customs warehouse within a certain period from 1 day to 180 days.</a:t>
            </a:r>
          </a:p>
          <a:p>
            <a:endParaRPr lang="en-US" sz="1600" dirty="0"/>
          </a:p>
          <a:p>
            <a:r>
              <a:rPr lang="en-US" sz="1600" b="1" dirty="0"/>
              <a:t>Additional customs declaration (EC 11) Re-export </a:t>
            </a:r>
            <a:r>
              <a:rPr lang="en-US" sz="1600" dirty="0"/>
              <a:t>- is issued by the gas storage operator and any declarant on the territory of Ukraine, which is evidence of the actual amount of natural gas exported from the customs territory of Ukraine.</a:t>
            </a:r>
            <a:endParaRPr lang="uk-UA" sz="1600" dirty="0"/>
          </a:p>
        </p:txBody>
      </p:sp>
    </p:spTree>
    <p:extLst>
      <p:ext uri="{BB962C8B-B14F-4D97-AF65-F5344CB8AC3E}">
        <p14:creationId xmlns:p14="http://schemas.microsoft.com/office/powerpoint/2010/main" val="2476865285"/>
      </p:ext>
    </p:extLst>
  </p:cSld>
  <p:clrMapOvr>
    <a:masterClrMapping/>
  </p:clrMapOvr>
</p:sld>
</file>

<file path=ppt/theme/theme1.xml><?xml version="1.0" encoding="utf-8"?>
<a:theme xmlns:a="http://schemas.openxmlformats.org/drawingml/2006/main" name="1_Office Theme">
  <a:themeElements>
    <a:clrScheme name="Настроювані 1">
      <a:dk1>
        <a:sysClr val="windowText" lastClr="000000"/>
      </a:dk1>
      <a:lt1>
        <a:sysClr val="window" lastClr="FFFFFF"/>
      </a:lt1>
      <a:dk2>
        <a:srgbClr val="006AB9"/>
      </a:dk2>
      <a:lt2>
        <a:srgbClr val="EEECE1"/>
      </a:lt2>
      <a:accent1>
        <a:srgbClr val="00A1DF"/>
      </a:accent1>
      <a:accent2>
        <a:srgbClr val="ED2435"/>
      </a:accent2>
      <a:accent3>
        <a:srgbClr val="C2B22B"/>
      </a:accent3>
      <a:accent4>
        <a:srgbClr val="FCBA26"/>
      </a:accent4>
      <a:accent5>
        <a:srgbClr val="4C8E88"/>
      </a:accent5>
      <a:accent6>
        <a:srgbClr val="F582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7A86B7E14887CA4B95B08993C883E193" ma:contentTypeVersion="0" ma:contentTypeDescription="Створення нового документа." ma:contentTypeScope="" ma:versionID="fdf2a5a131846d9e9f52a8781d1865dc">
  <xsd:schema xmlns:xsd="http://www.w3.org/2001/XMLSchema" xmlns:xs="http://www.w3.org/2001/XMLSchema" xmlns:p="http://schemas.microsoft.com/office/2006/metadata/properties" targetNamespace="http://schemas.microsoft.com/office/2006/metadata/properties" ma:root="true" ma:fieldsID="affdeeba82958b12d33e6bb391080f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8DFDBE-0B93-474E-9BD5-D07B8EC2220F}">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2C455267-C7E8-4795-9C39-83D9265897F0}">
  <ds:schemaRefs>
    <ds:schemaRef ds:uri="http://schemas.microsoft.com/sharepoint/v3/contenttype/forms"/>
  </ds:schemaRefs>
</ds:datastoreItem>
</file>

<file path=customXml/itemProps3.xml><?xml version="1.0" encoding="utf-8"?>
<ds:datastoreItem xmlns:ds="http://schemas.openxmlformats.org/officeDocument/2006/customXml" ds:itemID="{F17BFE96-799A-4FB8-B843-A1770F7547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11393</TotalTime>
  <Words>1914</Words>
  <Application>Microsoft Office PowerPoint</Application>
  <PresentationFormat>Широкоэкранный</PresentationFormat>
  <Paragraphs>194</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Calibri Light</vt:lpstr>
      <vt:lpstr>1_Office Theme</vt:lpstr>
      <vt:lpstr>customs warehouse</vt:lpstr>
      <vt:lpstr>JSC Ukrtransgaz – The SSO of Ukraine</vt:lpstr>
      <vt:lpstr>Legal regulation of customs warehouse</vt:lpstr>
      <vt:lpstr>How to become a Client of the «Customs warehouse»</vt:lpstr>
      <vt:lpstr>Customs warehouse working principles</vt:lpstr>
      <vt:lpstr>Customs warehouse injection</vt:lpstr>
      <vt:lpstr>Customs warehouse withdrawal</vt:lpstr>
      <vt:lpstr>Customs declaration of natural gas </vt:lpstr>
      <vt:lpstr>The procedure of filing customs declarations for the placement and withdrawal of gas volumes in the customs warehouse</vt:lpstr>
      <vt:lpstr>Application for customs declaration 0.1</vt:lpstr>
      <vt:lpstr>Application for customs declaration 0.2</vt:lpstr>
      <vt:lpstr>Injection/withdrawal protocol registration (1/4)</vt:lpstr>
      <vt:lpstr>Формування акту при відборі/закачуванні газу</vt:lpstr>
      <vt:lpstr>Формування акту при відборі/закачуванні газу</vt:lpstr>
      <vt:lpstr>Формування акту при відборі/закачуванні газу</vt:lpstr>
      <vt:lpstr>Delivery-acceptance of natural gas within USG</vt:lpstr>
      <vt:lpstr>Templates: request for the ultimate owner. Certificate on ultimate owner.</vt:lpstr>
      <vt:lpstr>Change of customs regime. Short-Haul - CW</vt:lpstr>
      <vt:lpstr>Change of customs regime. Short-Haul - CW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Литвиненко Євген Миколайович</dc:creator>
  <cp:lastModifiedBy>Гайсинський Андрій Петрович</cp:lastModifiedBy>
  <cp:revision>408</cp:revision>
  <cp:lastPrinted>2018-07-09T12:20:20Z</cp:lastPrinted>
  <dcterms:created xsi:type="dcterms:W3CDTF">2018-03-10T09:44:20Z</dcterms:created>
  <dcterms:modified xsi:type="dcterms:W3CDTF">2023-08-07T06:54:29Z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2018-03-10T00:00:00Z</vt:filetime>
  </property>
  <property fmtid="{D5CDD505-2E9C-101B-9397-08002B2CF9AE}" pid="3" name="LastSaved">
    <vt:filetime>2018-03-10T00:00:00Z</vt:filetime>
  </property>
  <property fmtid="{D5CDD505-2E9C-101B-9397-08002B2CF9AE}" pid="4" name="ContentTypeId">
    <vt:lpwstr>0x0101007A86B7E14887CA4B95B08993C883E193</vt:lpwstr>
  </property>
  <property fmtid="{D5CDD505-2E9C-101B-9397-08002B2CF9AE}" pid="5" name="_dlc_DocIdItemGuid">
    <vt:lpwstr>41b72b22-4adc-491b-ba18-3f680fd3789d</vt:lpwstr>
  </property>
</Properties>
</file>